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3"/>
  </p:notesMasterIdLst>
  <p:handoutMasterIdLst>
    <p:handoutMasterId r:id="rId84"/>
  </p:handoutMasterIdLst>
  <p:sldIdLst>
    <p:sldId id="273" r:id="rId2"/>
    <p:sldId id="257" r:id="rId3"/>
    <p:sldId id="331" r:id="rId4"/>
    <p:sldId id="516" r:id="rId5"/>
    <p:sldId id="329" r:id="rId6"/>
    <p:sldId id="517" r:id="rId7"/>
    <p:sldId id="415" r:id="rId8"/>
    <p:sldId id="409" r:id="rId9"/>
    <p:sldId id="575" r:id="rId10"/>
    <p:sldId id="546" r:id="rId11"/>
    <p:sldId id="547" r:id="rId12"/>
    <p:sldId id="548" r:id="rId13"/>
    <p:sldId id="551" r:id="rId14"/>
    <p:sldId id="552" r:id="rId15"/>
    <p:sldId id="553" r:id="rId16"/>
    <p:sldId id="555" r:id="rId17"/>
    <p:sldId id="557" r:id="rId18"/>
    <p:sldId id="417" r:id="rId19"/>
    <p:sldId id="469" r:id="rId20"/>
    <p:sldId id="420" r:id="rId21"/>
    <p:sldId id="558" r:id="rId22"/>
    <p:sldId id="559" r:id="rId23"/>
    <p:sldId id="560" r:id="rId24"/>
    <p:sldId id="561" r:id="rId25"/>
    <p:sldId id="562" r:id="rId26"/>
    <p:sldId id="563" r:id="rId27"/>
    <p:sldId id="564" r:id="rId28"/>
    <p:sldId id="566" r:id="rId29"/>
    <p:sldId id="567" r:id="rId30"/>
    <p:sldId id="568" r:id="rId31"/>
    <p:sldId id="569" r:id="rId32"/>
    <p:sldId id="570" r:id="rId33"/>
    <p:sldId id="571" r:id="rId34"/>
    <p:sldId id="573" r:id="rId35"/>
    <p:sldId id="572" r:id="rId36"/>
    <p:sldId id="574" r:id="rId37"/>
    <p:sldId id="594" r:id="rId38"/>
    <p:sldId id="593" r:id="rId39"/>
    <p:sldId id="595" r:id="rId40"/>
    <p:sldId id="596" r:id="rId41"/>
    <p:sldId id="597" r:id="rId42"/>
    <p:sldId id="598" r:id="rId43"/>
    <p:sldId id="599" r:id="rId44"/>
    <p:sldId id="600" r:id="rId45"/>
    <p:sldId id="601" r:id="rId46"/>
    <p:sldId id="602" r:id="rId47"/>
    <p:sldId id="603" r:id="rId48"/>
    <p:sldId id="605" r:id="rId49"/>
    <p:sldId id="604" r:id="rId50"/>
    <p:sldId id="607" r:id="rId51"/>
    <p:sldId id="609" r:id="rId52"/>
    <p:sldId id="610" r:id="rId53"/>
    <p:sldId id="611" r:id="rId54"/>
    <p:sldId id="613" r:id="rId55"/>
    <p:sldId id="612" r:id="rId56"/>
    <p:sldId id="614" r:id="rId57"/>
    <p:sldId id="615" r:id="rId58"/>
    <p:sldId id="616" r:id="rId59"/>
    <p:sldId id="617" r:id="rId60"/>
    <p:sldId id="618" r:id="rId61"/>
    <p:sldId id="620" r:id="rId62"/>
    <p:sldId id="622" r:id="rId63"/>
    <p:sldId id="576" r:id="rId64"/>
    <p:sldId id="577" r:id="rId65"/>
    <p:sldId id="578" r:id="rId66"/>
    <p:sldId id="579" r:id="rId67"/>
    <p:sldId id="580" r:id="rId68"/>
    <p:sldId id="581" r:id="rId69"/>
    <p:sldId id="582" r:id="rId70"/>
    <p:sldId id="584" r:id="rId71"/>
    <p:sldId id="585" r:id="rId72"/>
    <p:sldId id="586" r:id="rId73"/>
    <p:sldId id="587" r:id="rId74"/>
    <p:sldId id="588" r:id="rId75"/>
    <p:sldId id="589" r:id="rId76"/>
    <p:sldId id="591" r:id="rId77"/>
    <p:sldId id="592" r:id="rId78"/>
    <p:sldId id="274" r:id="rId79"/>
    <p:sldId id="489" r:id="rId80"/>
    <p:sldId id="351" r:id="rId81"/>
    <p:sldId id="492" r:id="rId82"/>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08" autoAdjust="0"/>
    <p:restoredTop sz="86022" autoAdjust="0"/>
  </p:normalViewPr>
  <p:slideViewPr>
    <p:cSldViewPr>
      <p:cViewPr>
        <p:scale>
          <a:sx n="40" d="100"/>
          <a:sy n="40" d="100"/>
        </p:scale>
        <p:origin x="-96" y="-797"/>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11/28/2012</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extLst>
      <p:ext uri="{BB962C8B-B14F-4D97-AF65-F5344CB8AC3E}">
        <p14:creationId xmlns:p14="http://schemas.microsoft.com/office/powerpoint/2010/main" val="128372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11/28/2012</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extLst>
      <p:ext uri="{BB962C8B-B14F-4D97-AF65-F5344CB8AC3E}">
        <p14:creationId xmlns:p14="http://schemas.microsoft.com/office/powerpoint/2010/main" val="24340023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James &amp; 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6</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66</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67</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68</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70</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71</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72</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73</a:t>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74</a:t>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75</a:t>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76</a:t>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77</a:t>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78</a:t>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a:t>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80</a:t>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11/28/2012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11/28/2012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11/28/2012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11/28/2012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11/28/2012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11/28/2012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11/28/2012</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11/28/2012</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11/28/2012</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11/28/2012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11/28/2012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11/28/2012</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pn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33.png"/></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5.xml"/><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35.png"/></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6.xml"/><Relationship Id="rId1"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35.png"/></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7.png"/><Relationship Id="rId4" Type="http://schemas.openxmlformats.org/officeDocument/2006/relationships/image" Target="../media/image35.png"/></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5.png"/></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5.png"/></Relationships>
</file>

<file path=ppt/slides/_rels/slide5.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0.xml"/><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1.xml"/><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4.xml"/><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5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5.xml"/><Relationship Id="rId1" Type="http://schemas.openxmlformats.org/officeDocument/2006/relationships/slideLayout" Target="../slideLayouts/slideLayout1.xml"/><Relationship Id="rId5" Type="http://schemas.openxmlformats.org/officeDocument/2006/relationships/image" Target="../media/image44.png"/><Relationship Id="rId4" Type="http://schemas.openxmlformats.org/officeDocument/2006/relationships/image" Target="../media/image45.png"/></Relationships>
</file>

<file path=ppt/slides/_rels/slide5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6.xml"/><Relationship Id="rId1" Type="http://schemas.openxmlformats.org/officeDocument/2006/relationships/slideLayout" Target="../slideLayouts/slideLayout1.xml"/><Relationship Id="rId5" Type="http://schemas.openxmlformats.org/officeDocument/2006/relationships/image" Target="../media/image46.png"/><Relationship Id="rId4" Type="http://schemas.openxmlformats.org/officeDocument/2006/relationships/image" Target="../media/image45.png"/></Relationships>
</file>

<file path=ppt/slides/_rels/slide5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7.xml"/><Relationship Id="rId1" Type="http://schemas.openxmlformats.org/officeDocument/2006/relationships/slideLayout" Target="../slideLayouts/slideLayout1.xml"/><Relationship Id="rId5" Type="http://schemas.openxmlformats.org/officeDocument/2006/relationships/image" Target="../media/image47.png"/><Relationship Id="rId4" Type="http://schemas.openxmlformats.org/officeDocument/2006/relationships/image" Target="../media/image46.png"/></Relationships>
</file>

<file path=ppt/slides/_rels/slide5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8.xml"/><Relationship Id="rId1" Type="http://schemas.openxmlformats.org/officeDocument/2006/relationships/slideLayout" Target="../slideLayouts/slideLayout1.xml"/><Relationship Id="rId6" Type="http://schemas.openxmlformats.org/officeDocument/2006/relationships/image" Target="../media/image49.png"/><Relationship Id="rId5" Type="http://schemas.openxmlformats.org/officeDocument/2006/relationships/image" Target="../media/image46.png"/><Relationship Id="rId4" Type="http://schemas.openxmlformats.org/officeDocument/2006/relationships/image" Target="../media/image48.png"/></Relationships>
</file>

<file path=ppt/slides/_rels/slide5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9.xml"/><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46.png"/><Relationship Id="rId4" Type="http://schemas.openxmlformats.org/officeDocument/2006/relationships/image" Target="../media/image48.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6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0.xml"/><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46.png"/><Relationship Id="rId4" Type="http://schemas.openxmlformats.org/officeDocument/2006/relationships/image" Target="../media/image51.png"/></Relationships>
</file>

<file path=ppt/slides/_rels/slide6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1.xml"/><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6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2.xml"/><Relationship Id="rId1" Type="http://schemas.openxmlformats.org/officeDocument/2006/relationships/slideLayout" Target="../slideLayouts/slideLayout1.xml"/><Relationship Id="rId4" Type="http://schemas.openxmlformats.org/officeDocument/2006/relationships/image" Target="../media/image55.png"/></Relationships>
</file>

<file path=ppt/slides/_rels/slide6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7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0.xml"/><Relationship Id="rId1" Type="http://schemas.openxmlformats.org/officeDocument/2006/relationships/slideLayout" Target="../slideLayouts/slideLayout1.xml"/><Relationship Id="rId4" Type="http://schemas.openxmlformats.org/officeDocument/2006/relationships/image" Target="../media/image310.png"/></Relationships>
</file>

<file path=ppt/slides/_rels/slide7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3.xml"/><Relationship Id="rId1" Type="http://schemas.openxmlformats.org/officeDocument/2006/relationships/slideLayout" Target="../slideLayouts/slideLayout1.xml"/><Relationship Id="rId4" Type="http://schemas.openxmlformats.org/officeDocument/2006/relationships/image" Target="../media/image520.png"/></Relationships>
</file>

<file path=ppt/slides/_rels/slide74.xml.rels><?xml version="1.0" encoding="UTF-8" standalone="yes"?>
<Relationships xmlns="http://schemas.openxmlformats.org/package/2006/relationships"><Relationship Id="rId3" Type="http://schemas.openxmlformats.org/officeDocument/2006/relationships/image" Target="../media/image320.png"/><Relationship Id="rId2" Type="http://schemas.openxmlformats.org/officeDocument/2006/relationships/notesSlide" Target="../notesSlides/notesSlide74.xml"/><Relationship Id="rId1" Type="http://schemas.openxmlformats.org/officeDocument/2006/relationships/slideLayout" Target="../slideLayouts/slideLayout1.xml"/><Relationship Id="rId5" Type="http://schemas.openxmlformats.org/officeDocument/2006/relationships/image" Target="../media/image540.png"/><Relationship Id="rId4" Type="http://schemas.openxmlformats.org/officeDocument/2006/relationships/image" Target="../media/image2.jpeg"/></Relationships>
</file>

<file path=ppt/slides/_rels/slide75.xml.rels><?xml version="1.0" encoding="UTF-8" standalone="yes"?>
<Relationships xmlns="http://schemas.openxmlformats.org/package/2006/relationships"><Relationship Id="rId3" Type="http://schemas.openxmlformats.org/officeDocument/2006/relationships/image" Target="../media/image320.png"/><Relationship Id="rId2" Type="http://schemas.openxmlformats.org/officeDocument/2006/relationships/notesSlide" Target="../notesSlides/notesSlide75.xml"/><Relationship Id="rId1" Type="http://schemas.openxmlformats.org/officeDocument/2006/relationships/slideLayout" Target="../slideLayouts/slideLayout1.xml"/><Relationship Id="rId6" Type="http://schemas.openxmlformats.org/officeDocument/2006/relationships/image" Target="../media/image330.png"/><Relationship Id="rId5" Type="http://schemas.openxmlformats.org/officeDocument/2006/relationships/image" Target="../media/image540.png"/><Relationship Id="rId4" Type="http://schemas.openxmlformats.org/officeDocument/2006/relationships/image" Target="../media/image2.jpeg"/></Relationships>
</file>

<file path=ppt/slides/_rels/slide76.xml.rels><?xml version="1.0" encoding="UTF-8" standalone="yes"?>
<Relationships xmlns="http://schemas.openxmlformats.org/package/2006/relationships"><Relationship Id="rId3" Type="http://schemas.openxmlformats.org/officeDocument/2006/relationships/image" Target="../media/image320.png"/><Relationship Id="rId2" Type="http://schemas.openxmlformats.org/officeDocument/2006/relationships/notesSlide" Target="../notesSlides/notesSlide76.xml"/><Relationship Id="rId1" Type="http://schemas.openxmlformats.org/officeDocument/2006/relationships/slideLayout" Target="../slideLayouts/slideLayout1.xml"/><Relationship Id="rId6" Type="http://schemas.openxmlformats.org/officeDocument/2006/relationships/image" Target="../media/image350.png"/><Relationship Id="rId5" Type="http://schemas.openxmlformats.org/officeDocument/2006/relationships/image" Target="../media/image540.png"/><Relationship Id="rId4" Type="http://schemas.openxmlformats.org/officeDocument/2006/relationships/image" Target="../media/image2.jpeg"/></Relationships>
</file>

<file path=ppt/slides/_rels/slide7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7.xml"/><Relationship Id="rId1" Type="http://schemas.openxmlformats.org/officeDocument/2006/relationships/slideLayout" Target="../slideLayouts/slideLayout1.xml"/><Relationship Id="rId5" Type="http://schemas.openxmlformats.org/officeDocument/2006/relationships/image" Target="../media/image59.png"/><Relationship Id="rId4" Type="http://schemas.openxmlformats.org/officeDocument/2006/relationships/image" Target="../media/image58.png"/></Relationships>
</file>

<file path=ppt/slides/_rels/slide7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8.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79.xml.rels><?xml version="1.0" encoding="UTF-8" standalone="yes"?>
<Relationships xmlns="http://schemas.openxmlformats.org/package/2006/relationships"><Relationship Id="rId8" Type="http://schemas.openxmlformats.org/officeDocument/2006/relationships/hyperlink" Target="http://commoncoretools.me/" TargetMode="External"/><Relationship Id="rId13" Type="http://schemas.openxmlformats.org/officeDocument/2006/relationships/hyperlink" Target="http://www.ccsstoolbox.org/" TargetMode="External"/><Relationship Id="rId3" Type="http://schemas.openxmlformats.org/officeDocument/2006/relationships/hyperlink" Target="http://bit.ly/RwWTdc" TargetMode="External"/><Relationship Id="rId7" Type="http://schemas.openxmlformats.org/officeDocument/2006/relationships/hyperlink" Target="http://www.corestandards.org/" TargetMode="External"/><Relationship Id="rId12" Type="http://schemas.openxmlformats.org/officeDocument/2006/relationships/hyperlink" Target="http://illustrativemathematics.org/" TargetMode="External"/><Relationship Id="rId2" Type="http://schemas.openxmlformats.org/officeDocument/2006/relationships/notesSlide" Target="../notesSlides/notesSlide79.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www.ccsstoolbox.com/" TargetMode="External"/><Relationship Id="rId11" Type="http://schemas.openxmlformats.org/officeDocument/2006/relationships/hyperlink" Target="http://www.map.mathshell.org.uk/materials/index.php" TargetMode="External"/><Relationship Id="rId5" Type="http://schemas.openxmlformats.org/officeDocument/2006/relationships/hyperlink" Target="http://www.illustrativemathematics.org/" TargetMode="External"/><Relationship Id="rId15" Type="http://schemas.openxmlformats.org/officeDocument/2006/relationships/hyperlink" Target="http://bit.ly/OoyaK5" TargetMode="External"/><Relationship Id="rId10" Type="http://schemas.openxmlformats.org/officeDocument/2006/relationships/hyperlink" Target="http://learnzillion.com/" TargetMode="External"/><Relationship Id="rId4" Type="http://schemas.openxmlformats.org/officeDocument/2006/relationships/hyperlink" Target="http://bit.ly/yyhvtc" TargetMode="External"/><Relationship Id="rId9" Type="http://schemas.openxmlformats.org/officeDocument/2006/relationships/hyperlink" Target="http://bit.ly/URwOFT" TargetMode="External"/><Relationship Id="rId14" Type="http://schemas.openxmlformats.org/officeDocument/2006/relationships/hyperlink" Target="http://www.parcconline.or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0.png"/><Relationship Id="rId4" Type="http://schemas.openxmlformats.org/officeDocument/2006/relationships/image" Target="../media/image9.png"/></Relationships>
</file>

<file path=ppt/slides/_rels/slide80.xml.rels><?xml version="1.0" encoding="UTF-8" standalone="yes"?>
<Relationships xmlns="http://schemas.openxmlformats.org/package/2006/relationships"><Relationship Id="rId8" Type="http://schemas.openxmlformats.org/officeDocument/2006/relationships/hyperlink" Target="http://www.achieve.org/" TargetMode="External"/><Relationship Id="rId3" Type="http://schemas.openxmlformats.org/officeDocument/2006/relationships/hyperlink" Target="http://www.insidemathematics.org/" TargetMode="External"/><Relationship Id="rId7" Type="http://schemas.openxmlformats.org/officeDocument/2006/relationships/hyperlink" Target="http://bit.ly/cGZlce" TargetMode="External"/><Relationship Id="rId12" Type="http://schemas.openxmlformats.org/officeDocument/2006/relationships/image" Target="../media/image2.jpeg"/><Relationship Id="rId2" Type="http://schemas.openxmlformats.org/officeDocument/2006/relationships/notesSlide" Target="../notesSlides/notesSlide80.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hyperlink" Target="http://blog.recursiveprocess.com/tag/wcydwt/" TargetMode="External"/><Relationship Id="rId5" Type="http://schemas.openxmlformats.org/officeDocument/2006/relationships/hyperlink" Target="http://www.edutopia.org/" TargetMode="External"/><Relationship Id="rId10" Type="http://schemas.openxmlformats.org/officeDocument/2006/relationships/hyperlink" Target="http://mrpiccmath.weebly.com/3-acts.html" TargetMode="External"/><Relationship Id="rId4" Type="http://schemas.openxmlformats.org/officeDocument/2006/relationships/hyperlink" Target="http://www.learner.org/index.html" TargetMode="External"/><Relationship Id="rId9" Type="http://schemas.openxmlformats.org/officeDocument/2006/relationships/hyperlink" Target="http://blog.mrmeyer.com/" TargetMode="External"/></Relationships>
</file>

<file path=ppt/slides/_rels/slide81.xml.rels><?xml version="1.0" encoding="UTF-8" standalone="yes"?>
<Relationships xmlns="http://schemas.openxmlformats.org/package/2006/relationships"><Relationship Id="rId3" Type="http://schemas.openxmlformats.org/officeDocument/2006/relationships/hyperlink" Target="http://ccgpsmathematics9-12.wikispaces.com/" TargetMode="External"/><Relationship Id="rId7" Type="http://schemas.openxmlformats.org/officeDocument/2006/relationships/image" Target="../media/image2.jpeg"/><Relationship Id="rId2" Type="http://schemas.openxmlformats.org/officeDocument/2006/relationships/notesSlide" Target="../notesSlides/notesSlide81.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052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Accelerated Coordinate Algebra/Analytic Geometry A</a:t>
            </a:r>
            <a:br>
              <a:rPr lang="en-US" sz="3200" dirty="0" smtClean="0"/>
            </a:br>
            <a:r>
              <a:rPr lang="en-US" sz="3200" dirty="0" smtClean="0"/>
              <a:t>Unit 9: Circles and Volume</a:t>
            </a:r>
            <a:r>
              <a:rPr lang="en-US" sz="4000" dirty="0" smtClean="0"/>
              <a:t/>
            </a:r>
            <a:br>
              <a:rPr lang="en-US" sz="4000" dirty="0" smtClean="0"/>
            </a:br>
            <a:r>
              <a:rPr lang="en-US" sz="2400" dirty="0" smtClean="0"/>
              <a:t>November 29, 2012</a:t>
            </a:r>
          </a:p>
        </p:txBody>
      </p:sp>
      <p:sp>
        <p:nvSpPr>
          <p:cNvPr id="3" name="Subtitle 2"/>
          <p:cNvSpPr>
            <a:spLocks noGrp="1"/>
          </p:cNvSpPr>
          <p:nvPr>
            <p:ph type="subTitle" idx="1"/>
          </p:nvPr>
        </p:nvSpPr>
        <p:spPr>
          <a:xfrm>
            <a:off x="457200" y="3733800"/>
            <a:ext cx="8305800" cy="25908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152400"/>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27" name="Group 26"/>
          <p:cNvGrpSpPr/>
          <p:nvPr/>
        </p:nvGrpSpPr>
        <p:grpSpPr>
          <a:xfrm>
            <a:off x="1463357" y="1125220"/>
            <a:ext cx="6217285" cy="4607561"/>
            <a:chOff x="0" y="0"/>
            <a:chExt cx="6217285" cy="4608179"/>
          </a:xfrm>
        </p:grpSpPr>
        <p:grpSp>
          <p:nvGrpSpPr>
            <p:cNvPr id="28" name="Group 27"/>
            <p:cNvGrpSpPr/>
            <p:nvPr/>
          </p:nvGrpSpPr>
          <p:grpSpPr>
            <a:xfrm>
              <a:off x="0" y="219694"/>
              <a:ext cx="6217285" cy="4388485"/>
              <a:chOff x="0" y="0"/>
              <a:chExt cx="6217285" cy="4388485"/>
            </a:xfrm>
          </p:grpSpPr>
          <p:grpSp>
            <p:nvGrpSpPr>
              <p:cNvPr id="40" name="Group 39"/>
              <p:cNvGrpSpPr/>
              <p:nvPr/>
            </p:nvGrpSpPr>
            <p:grpSpPr>
              <a:xfrm>
                <a:off x="0" y="0"/>
                <a:ext cx="6217285" cy="4388485"/>
                <a:chOff x="0" y="0"/>
                <a:chExt cx="6217285" cy="4388485"/>
              </a:xfrm>
            </p:grpSpPr>
            <p:sp>
              <p:nvSpPr>
                <p:cNvPr id="42" name="Oval 41"/>
                <p:cNvSpPr/>
                <p:nvPr/>
              </p:nvSpPr>
              <p:spPr>
                <a:xfrm rot="2700000">
                  <a:off x="1828800" y="0"/>
                  <a:ext cx="2569464" cy="256946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3" name="Oval 42"/>
                <p:cNvSpPr/>
                <p:nvPr/>
              </p:nvSpPr>
              <p:spPr>
                <a:xfrm rot="2700000">
                  <a:off x="3648075" y="1819275"/>
                  <a:ext cx="2569210" cy="25692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4" name="Oval 43"/>
                <p:cNvSpPr/>
                <p:nvPr/>
              </p:nvSpPr>
              <p:spPr>
                <a:xfrm rot="2700000">
                  <a:off x="0" y="1819275"/>
                  <a:ext cx="2569210" cy="25692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41" name="Oval 40"/>
              <p:cNvSpPr/>
              <p:nvPr/>
            </p:nvSpPr>
            <p:spPr>
              <a:xfrm>
                <a:off x="2590800" y="2571750"/>
                <a:ext cx="1028700" cy="10287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cxnSp>
          <p:nvCxnSpPr>
            <p:cNvPr id="29" name="Straight Connector 28"/>
            <p:cNvCxnSpPr/>
            <p:nvPr/>
          </p:nvCxnSpPr>
          <p:spPr>
            <a:xfrm flipV="1">
              <a:off x="3105397" y="831273"/>
              <a:ext cx="2499389" cy="24955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813459" y="1039091"/>
              <a:ext cx="2305050" cy="228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840675" y="1502229"/>
              <a:ext cx="25419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rot="2700000">
              <a:off x="3043052" y="3155867"/>
              <a:ext cx="137160" cy="13716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8" name="Text Box 23"/>
            <p:cNvSpPr txBox="1"/>
            <p:nvPr/>
          </p:nvSpPr>
          <p:spPr>
            <a:xfrm>
              <a:off x="2962893" y="1282535"/>
              <a:ext cx="581891" cy="27907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dirty="0">
                  <a:effectLst/>
                  <a:ea typeface="Calibri"/>
                  <a:cs typeface="Times New Roman"/>
                </a:rPr>
                <a:t>10</a:t>
              </a:r>
            </a:p>
          </p:txBody>
        </p:sp>
        <p:sp>
          <p:nvSpPr>
            <p:cNvPr id="39" name="Text Box 25"/>
            <p:cNvSpPr txBox="1"/>
            <p:nvPr/>
          </p:nvSpPr>
          <p:spPr>
            <a:xfrm>
              <a:off x="2844140" y="0"/>
              <a:ext cx="581891" cy="27907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i="1" dirty="0">
                  <a:effectLst/>
                  <a:ea typeface="Calibri"/>
                  <a:cs typeface="Times New Roman"/>
                </a:rPr>
                <a:t>x</a:t>
              </a:r>
              <a:r>
                <a:rPr lang="en-US" sz="1100" dirty="0">
                  <a:effectLst/>
                  <a:ea typeface="Calibri"/>
                  <a:cs typeface="Calibri"/>
                </a:rPr>
                <a:t>°</a:t>
              </a:r>
              <a:endParaRPr lang="en-US" sz="1100" dirty="0">
                <a:effectLst/>
                <a:ea typeface="Calibri"/>
                <a:cs typeface="Times New Roman"/>
              </a:endParaRPr>
            </a:p>
          </p:txBody>
        </p:sp>
      </p:grpSp>
    </p:spTree>
    <p:extLst>
      <p:ext uri="{BB962C8B-B14F-4D97-AF65-F5344CB8AC3E}">
        <p14:creationId xmlns:p14="http://schemas.microsoft.com/office/powerpoint/2010/main" val="12250329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152400"/>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18" name="Group 17"/>
          <p:cNvGrpSpPr/>
          <p:nvPr/>
        </p:nvGrpSpPr>
        <p:grpSpPr>
          <a:xfrm>
            <a:off x="1463357" y="1125220"/>
            <a:ext cx="6217285" cy="4607561"/>
            <a:chOff x="0" y="0"/>
            <a:chExt cx="6217285" cy="4608179"/>
          </a:xfrm>
        </p:grpSpPr>
        <p:grpSp>
          <p:nvGrpSpPr>
            <p:cNvPr id="19" name="Group 18"/>
            <p:cNvGrpSpPr/>
            <p:nvPr/>
          </p:nvGrpSpPr>
          <p:grpSpPr>
            <a:xfrm>
              <a:off x="0" y="219694"/>
              <a:ext cx="6217285" cy="4388485"/>
              <a:chOff x="0" y="0"/>
              <a:chExt cx="6217285" cy="4388485"/>
            </a:xfrm>
          </p:grpSpPr>
          <p:grpSp>
            <p:nvGrpSpPr>
              <p:cNvPr id="34" name="Group 33"/>
              <p:cNvGrpSpPr/>
              <p:nvPr/>
            </p:nvGrpSpPr>
            <p:grpSpPr>
              <a:xfrm>
                <a:off x="0" y="0"/>
                <a:ext cx="6217285" cy="4388485"/>
                <a:chOff x="0" y="0"/>
                <a:chExt cx="6217285" cy="4388485"/>
              </a:xfrm>
            </p:grpSpPr>
            <p:sp>
              <p:nvSpPr>
                <p:cNvPr id="36" name="Oval 35"/>
                <p:cNvSpPr/>
                <p:nvPr/>
              </p:nvSpPr>
              <p:spPr>
                <a:xfrm rot="2700000">
                  <a:off x="1828800" y="0"/>
                  <a:ext cx="2569464" cy="256946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7" name="Oval 36"/>
                <p:cNvSpPr/>
                <p:nvPr/>
              </p:nvSpPr>
              <p:spPr>
                <a:xfrm rot="2700000">
                  <a:off x="3648075" y="1819275"/>
                  <a:ext cx="2569210" cy="25692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5" name="Oval 44"/>
                <p:cNvSpPr/>
                <p:nvPr/>
              </p:nvSpPr>
              <p:spPr>
                <a:xfrm rot="2700000">
                  <a:off x="0" y="1819275"/>
                  <a:ext cx="2569210" cy="25692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35" name="Oval 34"/>
              <p:cNvSpPr/>
              <p:nvPr/>
            </p:nvSpPr>
            <p:spPr>
              <a:xfrm>
                <a:off x="2590800" y="2571750"/>
                <a:ext cx="1028700" cy="10287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cxnSp>
          <p:nvCxnSpPr>
            <p:cNvPr id="20" name="Straight Connector 19"/>
            <p:cNvCxnSpPr/>
            <p:nvPr/>
          </p:nvCxnSpPr>
          <p:spPr>
            <a:xfrm flipV="1">
              <a:off x="3105397" y="831273"/>
              <a:ext cx="2499389" cy="24955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813459" y="1039091"/>
              <a:ext cx="2305050" cy="228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840675" y="1502229"/>
              <a:ext cx="25419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rot="2700000">
              <a:off x="3043052" y="3155867"/>
              <a:ext cx="137160" cy="13716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4" name="Text Box 23"/>
            <p:cNvSpPr txBox="1"/>
            <p:nvPr/>
          </p:nvSpPr>
          <p:spPr>
            <a:xfrm>
              <a:off x="2962893" y="1282535"/>
              <a:ext cx="581891" cy="27907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dirty="0">
                  <a:effectLst/>
                  <a:ea typeface="Calibri"/>
                  <a:cs typeface="Times New Roman"/>
                </a:rPr>
                <a:t>10</a:t>
              </a:r>
            </a:p>
          </p:txBody>
        </p:sp>
        <p:sp>
          <p:nvSpPr>
            <p:cNvPr id="26" name="Text Box 24"/>
            <p:cNvSpPr txBox="1"/>
            <p:nvPr/>
          </p:nvSpPr>
          <p:spPr>
            <a:xfrm>
              <a:off x="2784763" y="2510957"/>
              <a:ext cx="760021" cy="27907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dirty="0">
                  <a:effectLst/>
                  <a:ea typeface="Calibri"/>
                  <a:cs typeface="Times New Roman"/>
                </a:rPr>
                <a:t>(360 – </a:t>
              </a:r>
              <a:r>
                <a:rPr lang="en-US" sz="1100" i="1" dirty="0">
                  <a:effectLst/>
                  <a:ea typeface="Calibri"/>
                  <a:cs typeface="Times New Roman"/>
                </a:rPr>
                <a:t>x</a:t>
              </a:r>
              <a:r>
                <a:rPr lang="en-US" sz="1100" dirty="0">
                  <a:effectLst/>
                  <a:ea typeface="Calibri"/>
                  <a:cs typeface="Times New Roman"/>
                </a:rPr>
                <a:t>)</a:t>
              </a:r>
              <a:r>
                <a:rPr lang="en-US" sz="1100" dirty="0">
                  <a:effectLst/>
                  <a:ea typeface="Calibri"/>
                  <a:cs typeface="Calibri"/>
                </a:rPr>
                <a:t>°</a:t>
              </a:r>
              <a:endParaRPr lang="en-US" sz="1100" dirty="0">
                <a:effectLst/>
                <a:ea typeface="Calibri"/>
                <a:cs typeface="Times New Roman"/>
              </a:endParaRPr>
            </a:p>
          </p:txBody>
        </p:sp>
        <p:sp>
          <p:nvSpPr>
            <p:cNvPr id="33" name="Text Box 25"/>
            <p:cNvSpPr txBox="1"/>
            <p:nvPr/>
          </p:nvSpPr>
          <p:spPr>
            <a:xfrm>
              <a:off x="2844140" y="0"/>
              <a:ext cx="581891" cy="27907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i="1" dirty="0">
                  <a:effectLst/>
                  <a:ea typeface="Calibri"/>
                  <a:cs typeface="Times New Roman"/>
                </a:rPr>
                <a:t>x</a:t>
              </a:r>
              <a:r>
                <a:rPr lang="en-US" sz="1100" dirty="0">
                  <a:effectLst/>
                  <a:ea typeface="Calibri"/>
                  <a:cs typeface="Calibri"/>
                </a:rPr>
                <a:t>°</a:t>
              </a:r>
              <a:endParaRPr lang="en-US" sz="1100" dirty="0">
                <a:effectLst/>
                <a:ea typeface="Calibri"/>
                <a:cs typeface="Times New Roman"/>
              </a:endParaRPr>
            </a:p>
          </p:txBody>
        </p:sp>
      </p:grpSp>
    </p:spTree>
    <p:extLst>
      <p:ext uri="{BB962C8B-B14F-4D97-AF65-F5344CB8AC3E}">
        <p14:creationId xmlns:p14="http://schemas.microsoft.com/office/powerpoint/2010/main" val="38907642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152400"/>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27" name="Group 26"/>
          <p:cNvGrpSpPr/>
          <p:nvPr/>
        </p:nvGrpSpPr>
        <p:grpSpPr>
          <a:xfrm>
            <a:off x="5334000" y="1447800"/>
            <a:ext cx="3576003" cy="2765202"/>
            <a:chOff x="0" y="-200082"/>
            <a:chExt cx="6217285" cy="4808261"/>
          </a:xfrm>
        </p:grpSpPr>
        <p:grpSp>
          <p:nvGrpSpPr>
            <p:cNvPr id="28" name="Group 27"/>
            <p:cNvGrpSpPr/>
            <p:nvPr/>
          </p:nvGrpSpPr>
          <p:grpSpPr>
            <a:xfrm>
              <a:off x="0" y="219694"/>
              <a:ext cx="6217285" cy="4388485"/>
              <a:chOff x="0" y="0"/>
              <a:chExt cx="6217285" cy="4388485"/>
            </a:xfrm>
          </p:grpSpPr>
          <p:grpSp>
            <p:nvGrpSpPr>
              <p:cNvPr id="41" name="Group 40"/>
              <p:cNvGrpSpPr/>
              <p:nvPr/>
            </p:nvGrpSpPr>
            <p:grpSpPr>
              <a:xfrm>
                <a:off x="0" y="0"/>
                <a:ext cx="6217285" cy="4388485"/>
                <a:chOff x="0" y="0"/>
                <a:chExt cx="6217285" cy="4388485"/>
              </a:xfrm>
            </p:grpSpPr>
            <p:sp>
              <p:nvSpPr>
                <p:cNvPr id="43" name="Oval 42"/>
                <p:cNvSpPr/>
                <p:nvPr/>
              </p:nvSpPr>
              <p:spPr>
                <a:xfrm rot="2700000">
                  <a:off x="1828800" y="0"/>
                  <a:ext cx="2569464" cy="256946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4" name="Oval 43"/>
                <p:cNvSpPr/>
                <p:nvPr/>
              </p:nvSpPr>
              <p:spPr>
                <a:xfrm rot="2700000">
                  <a:off x="3648075" y="1819275"/>
                  <a:ext cx="2569210" cy="25692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6" name="Oval 45"/>
                <p:cNvSpPr/>
                <p:nvPr/>
              </p:nvSpPr>
              <p:spPr>
                <a:xfrm rot="2700000">
                  <a:off x="0" y="1819275"/>
                  <a:ext cx="2569210" cy="25692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42" name="Oval 41"/>
              <p:cNvSpPr/>
              <p:nvPr/>
            </p:nvSpPr>
            <p:spPr>
              <a:xfrm>
                <a:off x="2590800" y="2571750"/>
                <a:ext cx="1028700" cy="10287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cxnSp>
          <p:nvCxnSpPr>
            <p:cNvPr id="29" name="Straight Connector 28"/>
            <p:cNvCxnSpPr/>
            <p:nvPr/>
          </p:nvCxnSpPr>
          <p:spPr>
            <a:xfrm flipV="1">
              <a:off x="3105397" y="831273"/>
              <a:ext cx="2499389" cy="24955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813459" y="1039091"/>
              <a:ext cx="2305050" cy="228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840675" y="1502229"/>
              <a:ext cx="25419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rot="2700000">
              <a:off x="3043052" y="3155867"/>
              <a:ext cx="137160" cy="13716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8" name="Text Box 23"/>
            <p:cNvSpPr txBox="1"/>
            <p:nvPr/>
          </p:nvSpPr>
          <p:spPr>
            <a:xfrm>
              <a:off x="2862649" y="1145109"/>
              <a:ext cx="581891" cy="50981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dirty="0">
                  <a:effectLst/>
                  <a:ea typeface="Calibri"/>
                  <a:cs typeface="Times New Roman"/>
                </a:rPr>
                <a:t>10</a:t>
              </a:r>
            </a:p>
          </p:txBody>
        </p:sp>
        <p:sp>
          <p:nvSpPr>
            <p:cNvPr id="39" name="Text Box 24"/>
            <p:cNvSpPr txBox="1"/>
            <p:nvPr/>
          </p:nvSpPr>
          <p:spPr>
            <a:xfrm>
              <a:off x="2517164" y="2379020"/>
              <a:ext cx="1251186" cy="4684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dirty="0">
                  <a:effectLst/>
                  <a:ea typeface="Calibri"/>
                  <a:cs typeface="Times New Roman"/>
                </a:rPr>
                <a:t>(360 – </a:t>
              </a:r>
              <a:r>
                <a:rPr lang="en-US" sz="1100" i="1" dirty="0">
                  <a:effectLst/>
                  <a:ea typeface="Calibri"/>
                  <a:cs typeface="Times New Roman"/>
                </a:rPr>
                <a:t>x</a:t>
              </a:r>
              <a:r>
                <a:rPr lang="en-US" sz="1100" dirty="0">
                  <a:effectLst/>
                  <a:ea typeface="Calibri"/>
                  <a:cs typeface="Times New Roman"/>
                </a:rPr>
                <a:t>)</a:t>
              </a:r>
              <a:r>
                <a:rPr lang="en-US" sz="1100" dirty="0">
                  <a:effectLst/>
                  <a:ea typeface="Calibri"/>
                  <a:cs typeface="Calibri"/>
                </a:rPr>
                <a:t>°</a:t>
              </a:r>
              <a:endParaRPr lang="en-US" sz="1100" dirty="0">
                <a:effectLst/>
                <a:ea typeface="Calibri"/>
                <a:cs typeface="Times New Roman"/>
              </a:endParaRPr>
            </a:p>
          </p:txBody>
        </p:sp>
        <p:sp>
          <p:nvSpPr>
            <p:cNvPr id="40" name="Text Box 25"/>
            <p:cNvSpPr txBox="1"/>
            <p:nvPr/>
          </p:nvSpPr>
          <p:spPr>
            <a:xfrm>
              <a:off x="2844139" y="-200082"/>
              <a:ext cx="581891" cy="3975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i="1" dirty="0">
                  <a:effectLst/>
                  <a:ea typeface="Calibri"/>
                  <a:cs typeface="Times New Roman"/>
                </a:rPr>
                <a:t>x</a:t>
              </a:r>
              <a:r>
                <a:rPr lang="en-US" sz="1100" dirty="0">
                  <a:effectLst/>
                  <a:ea typeface="Calibri"/>
                  <a:cs typeface="Calibri"/>
                </a:rPr>
                <a:t>°</a:t>
              </a:r>
              <a:endParaRPr lang="en-US" sz="1100" dirty="0">
                <a:effectLst/>
                <a:ea typeface="Calibri"/>
                <a:cs typeface="Times New Roman"/>
              </a:endParaRPr>
            </a:p>
          </p:txBody>
        </p:sp>
      </p:grpSp>
      <mc:AlternateContent xmlns:mc="http://schemas.openxmlformats.org/markup-compatibility/2006" xmlns:a14="http://schemas.microsoft.com/office/drawing/2010/main">
        <mc:Choice Requires="a14">
          <p:sp>
            <p:nvSpPr>
              <p:cNvPr id="3" name="Rectangle 2"/>
              <p:cNvSpPr/>
              <p:nvPr/>
            </p:nvSpPr>
            <p:spPr>
              <a:xfrm>
                <a:off x="533401" y="1383102"/>
                <a:ext cx="8024310" cy="666914"/>
              </a:xfrm>
              <a:prstGeom prst="rect">
                <a:avLst/>
              </a:prstGeom>
            </p:spPr>
            <p:txBody>
              <a:bodyPr wrap="square">
                <a:spAutoFit/>
              </a:bodyPr>
              <a:lstStyle/>
              <a:p>
                <a:pPr marL="514350">
                  <a:spcBef>
                    <a:spcPts val="0"/>
                  </a:spcBef>
                </a:pPr>
                <a14:m>
                  <m:oMathPara xmlns:m="http://schemas.openxmlformats.org/officeDocument/2006/math">
                    <m:oMathParaPr>
                      <m:jc m:val="left"/>
                    </m:oMathParaPr>
                    <m:oMath xmlns:m="http://schemas.openxmlformats.org/officeDocument/2006/math">
                      <m:r>
                        <a:rPr lang="en-US" sz="3200" i="1">
                          <a:latin typeface="Cambria Math"/>
                        </a:rPr>
                        <m:t>90=</m:t>
                      </m:r>
                      <m:box>
                        <m:boxPr>
                          <m:ctrlPr>
                            <a:rPr lang="en-US" sz="3200" i="1">
                              <a:latin typeface="Cambria Math"/>
                            </a:rPr>
                          </m:ctrlPr>
                        </m:boxPr>
                        <m:e>
                          <m:argPr>
                            <m:argSz m:val="-1"/>
                          </m:argPr>
                          <m:f>
                            <m:fPr>
                              <m:ctrlPr>
                                <a:rPr lang="en-US" sz="3200" i="1">
                                  <a:latin typeface="Cambria Math"/>
                                </a:rPr>
                              </m:ctrlPr>
                            </m:fPr>
                            <m:num>
                              <m:r>
                                <a:rPr lang="en-US" sz="3200" i="1">
                                  <a:latin typeface="Cambria Math"/>
                                </a:rPr>
                                <m:t>1</m:t>
                              </m:r>
                            </m:num>
                            <m:den>
                              <m:r>
                                <a:rPr lang="en-US" sz="3200" i="1">
                                  <a:latin typeface="Cambria Math"/>
                                </a:rPr>
                                <m:t>2</m:t>
                              </m:r>
                            </m:den>
                          </m:f>
                          <m:r>
                            <a:rPr lang="en-US" sz="3200" i="1">
                              <a:latin typeface="Cambria Math"/>
                            </a:rPr>
                            <m:t>(</m:t>
                          </m:r>
                          <m:r>
                            <a:rPr lang="en-US" sz="3200" i="1">
                              <a:latin typeface="Cambria Math"/>
                            </a:rPr>
                            <m:t>𝑥</m:t>
                          </m:r>
                          <m:r>
                            <a:rPr lang="en-US" sz="3200" i="1">
                              <a:latin typeface="Cambria Math"/>
                            </a:rPr>
                            <m:t>−(360−</m:t>
                          </m:r>
                          <m:r>
                            <a:rPr lang="en-US" sz="3200" i="1">
                              <a:latin typeface="Cambria Math"/>
                            </a:rPr>
                            <m:t>𝑥</m:t>
                          </m:r>
                          <m:r>
                            <a:rPr lang="en-US" sz="3200" i="1">
                              <a:latin typeface="Cambria Math"/>
                            </a:rPr>
                            <m:t>)</m:t>
                          </m:r>
                        </m:e>
                      </m:box>
                    </m:oMath>
                  </m:oMathPara>
                </a14:m>
                <a:endParaRPr lang="en-US" sz="3200" dirty="0"/>
              </a:p>
            </p:txBody>
          </p:sp>
        </mc:Choice>
        <mc:Fallback xmlns="">
          <p:sp>
            <p:nvSpPr>
              <p:cNvPr id="3" name="Rectangle 2"/>
              <p:cNvSpPr>
                <a:spLocks noRot="1" noChangeAspect="1" noMove="1" noResize="1" noEditPoints="1" noAdjustHandles="1" noChangeArrowheads="1" noChangeShapeType="1" noTextEdit="1"/>
              </p:cNvSpPr>
              <p:nvPr/>
            </p:nvSpPr>
            <p:spPr>
              <a:xfrm>
                <a:off x="533401" y="1383102"/>
                <a:ext cx="8024310" cy="666914"/>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9559707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152400"/>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27" name="Group 26"/>
          <p:cNvGrpSpPr/>
          <p:nvPr/>
        </p:nvGrpSpPr>
        <p:grpSpPr>
          <a:xfrm>
            <a:off x="5334000" y="1447800"/>
            <a:ext cx="3576003" cy="2765202"/>
            <a:chOff x="0" y="-200082"/>
            <a:chExt cx="6217285" cy="4808261"/>
          </a:xfrm>
        </p:grpSpPr>
        <p:grpSp>
          <p:nvGrpSpPr>
            <p:cNvPr id="28" name="Group 27"/>
            <p:cNvGrpSpPr/>
            <p:nvPr/>
          </p:nvGrpSpPr>
          <p:grpSpPr>
            <a:xfrm>
              <a:off x="0" y="219694"/>
              <a:ext cx="6217285" cy="4388485"/>
              <a:chOff x="0" y="0"/>
              <a:chExt cx="6217285" cy="4388485"/>
            </a:xfrm>
          </p:grpSpPr>
          <p:grpSp>
            <p:nvGrpSpPr>
              <p:cNvPr id="41" name="Group 40"/>
              <p:cNvGrpSpPr/>
              <p:nvPr/>
            </p:nvGrpSpPr>
            <p:grpSpPr>
              <a:xfrm>
                <a:off x="0" y="0"/>
                <a:ext cx="6217285" cy="4388485"/>
                <a:chOff x="0" y="0"/>
                <a:chExt cx="6217285" cy="4388485"/>
              </a:xfrm>
            </p:grpSpPr>
            <p:sp>
              <p:nvSpPr>
                <p:cNvPr id="43" name="Oval 42"/>
                <p:cNvSpPr/>
                <p:nvPr/>
              </p:nvSpPr>
              <p:spPr>
                <a:xfrm rot="2700000">
                  <a:off x="1828800" y="0"/>
                  <a:ext cx="2569464" cy="256946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4" name="Oval 43"/>
                <p:cNvSpPr/>
                <p:nvPr/>
              </p:nvSpPr>
              <p:spPr>
                <a:xfrm rot="2700000">
                  <a:off x="3648075" y="1819275"/>
                  <a:ext cx="2569210" cy="25692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6" name="Oval 45"/>
                <p:cNvSpPr/>
                <p:nvPr/>
              </p:nvSpPr>
              <p:spPr>
                <a:xfrm rot="2700000">
                  <a:off x="0" y="1819275"/>
                  <a:ext cx="2569210" cy="25692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42" name="Oval 41"/>
              <p:cNvSpPr/>
              <p:nvPr/>
            </p:nvSpPr>
            <p:spPr>
              <a:xfrm>
                <a:off x="2590800" y="2571750"/>
                <a:ext cx="1028700" cy="10287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cxnSp>
          <p:nvCxnSpPr>
            <p:cNvPr id="29" name="Straight Connector 28"/>
            <p:cNvCxnSpPr/>
            <p:nvPr/>
          </p:nvCxnSpPr>
          <p:spPr>
            <a:xfrm flipV="1">
              <a:off x="3105397" y="831273"/>
              <a:ext cx="2499389" cy="24955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813459" y="1039091"/>
              <a:ext cx="2305050" cy="228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840675" y="1502229"/>
              <a:ext cx="25419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rot="2700000">
              <a:off x="3043052" y="3155867"/>
              <a:ext cx="137160" cy="13716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8" name="Text Box 23"/>
            <p:cNvSpPr txBox="1"/>
            <p:nvPr/>
          </p:nvSpPr>
          <p:spPr>
            <a:xfrm>
              <a:off x="2862649" y="1145109"/>
              <a:ext cx="581891" cy="50981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dirty="0">
                  <a:effectLst/>
                  <a:ea typeface="Calibri"/>
                  <a:cs typeface="Times New Roman"/>
                </a:rPr>
                <a:t>10</a:t>
              </a:r>
            </a:p>
          </p:txBody>
        </p:sp>
        <p:sp>
          <p:nvSpPr>
            <p:cNvPr id="39" name="Text Box 24"/>
            <p:cNvSpPr txBox="1"/>
            <p:nvPr/>
          </p:nvSpPr>
          <p:spPr>
            <a:xfrm>
              <a:off x="2517164" y="2379020"/>
              <a:ext cx="1251186" cy="4684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dirty="0">
                  <a:effectLst/>
                  <a:ea typeface="Calibri"/>
                  <a:cs typeface="Times New Roman"/>
                </a:rPr>
                <a:t>(360 – </a:t>
              </a:r>
              <a:r>
                <a:rPr lang="en-US" sz="1100" i="1" dirty="0">
                  <a:effectLst/>
                  <a:ea typeface="Calibri"/>
                  <a:cs typeface="Times New Roman"/>
                </a:rPr>
                <a:t>x</a:t>
              </a:r>
              <a:r>
                <a:rPr lang="en-US" sz="1100" dirty="0">
                  <a:effectLst/>
                  <a:ea typeface="Calibri"/>
                  <a:cs typeface="Times New Roman"/>
                </a:rPr>
                <a:t>)</a:t>
              </a:r>
              <a:r>
                <a:rPr lang="en-US" sz="1100" dirty="0">
                  <a:effectLst/>
                  <a:ea typeface="Calibri"/>
                  <a:cs typeface="Calibri"/>
                </a:rPr>
                <a:t>°</a:t>
              </a:r>
              <a:endParaRPr lang="en-US" sz="1100" dirty="0">
                <a:effectLst/>
                <a:ea typeface="Calibri"/>
                <a:cs typeface="Times New Roman"/>
              </a:endParaRPr>
            </a:p>
          </p:txBody>
        </p:sp>
        <p:sp>
          <p:nvSpPr>
            <p:cNvPr id="40" name="Text Box 25"/>
            <p:cNvSpPr txBox="1"/>
            <p:nvPr/>
          </p:nvSpPr>
          <p:spPr>
            <a:xfrm>
              <a:off x="2844139" y="-200082"/>
              <a:ext cx="581891" cy="3975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i="1" dirty="0">
                  <a:effectLst/>
                  <a:ea typeface="Calibri"/>
                  <a:cs typeface="Times New Roman"/>
                </a:rPr>
                <a:t>x</a:t>
              </a:r>
              <a:r>
                <a:rPr lang="en-US" sz="1100" dirty="0">
                  <a:effectLst/>
                  <a:ea typeface="Calibri"/>
                  <a:cs typeface="Calibri"/>
                </a:rPr>
                <a:t>°</a:t>
              </a:r>
              <a:endParaRPr lang="en-US" sz="1100" dirty="0">
                <a:effectLst/>
                <a:ea typeface="Calibri"/>
                <a:cs typeface="Times New Roman"/>
              </a:endParaRPr>
            </a:p>
          </p:txBody>
        </p:sp>
      </p:grpSp>
      <mc:AlternateContent xmlns:mc="http://schemas.openxmlformats.org/markup-compatibility/2006" xmlns:a14="http://schemas.microsoft.com/office/drawing/2010/main">
        <mc:Choice Requires="a14">
          <p:sp>
            <p:nvSpPr>
              <p:cNvPr id="3" name="Rectangle 2"/>
              <p:cNvSpPr/>
              <p:nvPr/>
            </p:nvSpPr>
            <p:spPr>
              <a:xfrm>
                <a:off x="533401" y="1383102"/>
                <a:ext cx="8024310" cy="2226379"/>
              </a:xfrm>
              <a:prstGeom prst="rect">
                <a:avLst/>
              </a:prstGeom>
            </p:spPr>
            <p:txBody>
              <a:bodyPr wrap="square">
                <a:spAutoFit/>
              </a:bodyPr>
              <a:lstStyle/>
              <a:p>
                <a:pPr marL="514350">
                  <a:spcBef>
                    <a:spcPts val="0"/>
                  </a:spcBef>
                </a:pPr>
                <a14:m>
                  <m:oMathPara xmlns:m="http://schemas.openxmlformats.org/officeDocument/2006/math">
                    <m:oMathParaPr>
                      <m:jc m:val="left"/>
                    </m:oMathParaPr>
                    <m:oMath xmlns:m="http://schemas.openxmlformats.org/officeDocument/2006/math">
                      <m:r>
                        <a:rPr lang="en-US" sz="3200" i="1">
                          <a:latin typeface="Cambria Math"/>
                        </a:rPr>
                        <m:t>90=</m:t>
                      </m:r>
                      <m:box>
                        <m:boxPr>
                          <m:ctrlPr>
                            <a:rPr lang="en-US" sz="3200" i="1">
                              <a:latin typeface="Cambria Math"/>
                            </a:rPr>
                          </m:ctrlPr>
                        </m:boxPr>
                        <m:e>
                          <m:argPr>
                            <m:argSz m:val="-1"/>
                          </m:argPr>
                          <m:f>
                            <m:fPr>
                              <m:ctrlPr>
                                <a:rPr lang="en-US" sz="3200" i="1">
                                  <a:latin typeface="Cambria Math"/>
                                </a:rPr>
                              </m:ctrlPr>
                            </m:fPr>
                            <m:num>
                              <m:r>
                                <a:rPr lang="en-US" sz="3200" i="1">
                                  <a:latin typeface="Cambria Math"/>
                                </a:rPr>
                                <m:t>1</m:t>
                              </m:r>
                            </m:num>
                            <m:den>
                              <m:r>
                                <a:rPr lang="en-US" sz="3200" i="1">
                                  <a:latin typeface="Cambria Math"/>
                                </a:rPr>
                                <m:t>2</m:t>
                              </m:r>
                            </m:den>
                          </m:f>
                          <m:r>
                            <a:rPr lang="en-US" sz="3200" i="1">
                              <a:latin typeface="Cambria Math"/>
                            </a:rPr>
                            <m:t>(</m:t>
                          </m:r>
                          <m:r>
                            <a:rPr lang="en-US" sz="3200" i="1">
                              <a:latin typeface="Cambria Math"/>
                            </a:rPr>
                            <m:t>𝑥</m:t>
                          </m:r>
                          <m:r>
                            <a:rPr lang="en-US" sz="3200" i="1">
                              <a:latin typeface="Cambria Math"/>
                            </a:rPr>
                            <m:t>−(360−</m:t>
                          </m:r>
                          <m:r>
                            <a:rPr lang="en-US" sz="3200" i="1">
                              <a:latin typeface="Cambria Math"/>
                            </a:rPr>
                            <m:t>𝑥</m:t>
                          </m:r>
                          <m:r>
                            <a:rPr lang="en-US" sz="3200" i="1">
                              <a:latin typeface="Cambria Math"/>
                            </a:rPr>
                            <m:t>)</m:t>
                          </m:r>
                        </m:e>
                      </m:box>
                    </m:oMath>
                  </m:oMathPara>
                </a14:m>
                <a:endParaRPr lang="en-US" sz="3200" dirty="0"/>
              </a:p>
              <a:p>
                <a:pPr marL="514350">
                  <a:spcBef>
                    <a:spcPts val="0"/>
                  </a:spcBef>
                </a:pPr>
                <a14:m>
                  <m:oMathPara xmlns:m="http://schemas.openxmlformats.org/officeDocument/2006/math">
                    <m:oMathParaPr>
                      <m:jc m:val="left"/>
                    </m:oMathParaPr>
                    <m:oMath xmlns:m="http://schemas.openxmlformats.org/officeDocument/2006/math">
                      <m:r>
                        <a:rPr lang="en-US" sz="3200" i="1">
                          <a:latin typeface="Cambria Math"/>
                        </a:rPr>
                        <m:t>90=</m:t>
                      </m:r>
                      <m:box>
                        <m:boxPr>
                          <m:ctrlPr>
                            <a:rPr lang="en-US" sz="3200" i="1">
                              <a:latin typeface="Cambria Math"/>
                            </a:rPr>
                          </m:ctrlPr>
                        </m:boxPr>
                        <m:e>
                          <m:argPr>
                            <m:argSz m:val="-1"/>
                          </m:argPr>
                          <m:f>
                            <m:fPr>
                              <m:ctrlPr>
                                <a:rPr lang="en-US" sz="3200" i="1">
                                  <a:latin typeface="Cambria Math"/>
                                </a:rPr>
                              </m:ctrlPr>
                            </m:fPr>
                            <m:num>
                              <m:r>
                                <a:rPr lang="en-US" sz="3200" i="1">
                                  <a:latin typeface="Cambria Math"/>
                                </a:rPr>
                                <m:t>1</m:t>
                              </m:r>
                            </m:num>
                            <m:den>
                              <m:r>
                                <a:rPr lang="en-US" sz="3200" i="1">
                                  <a:latin typeface="Cambria Math"/>
                                </a:rPr>
                                <m:t>2</m:t>
                              </m:r>
                            </m:den>
                          </m:f>
                          <m:r>
                            <a:rPr lang="en-US" sz="3200" i="1">
                              <a:latin typeface="Cambria Math"/>
                            </a:rPr>
                            <m:t>(2</m:t>
                          </m:r>
                          <m:r>
                            <a:rPr lang="en-US" sz="3200" i="1">
                              <a:latin typeface="Cambria Math"/>
                            </a:rPr>
                            <m:t>𝑥</m:t>
                          </m:r>
                          <m:r>
                            <a:rPr lang="en-US" sz="3200" i="1">
                              <a:latin typeface="Cambria Math"/>
                            </a:rPr>
                            <m:t>−360)</m:t>
                          </m:r>
                        </m:e>
                      </m:box>
                    </m:oMath>
                  </m:oMathPara>
                </a14:m>
                <a:endParaRPr lang="en-US" sz="3200" dirty="0"/>
              </a:p>
              <a:p>
                <a:pPr marL="514350">
                  <a:spcBef>
                    <a:spcPts val="0"/>
                  </a:spcBef>
                </a:pPr>
                <a14:m>
                  <m:oMathPara xmlns:m="http://schemas.openxmlformats.org/officeDocument/2006/math">
                    <m:oMathParaPr>
                      <m:jc m:val="left"/>
                    </m:oMathParaPr>
                    <m:oMath xmlns:m="http://schemas.openxmlformats.org/officeDocument/2006/math">
                      <m:r>
                        <a:rPr lang="en-US" sz="3200" i="1">
                          <a:latin typeface="Cambria Math"/>
                        </a:rPr>
                        <m:t>90=</m:t>
                      </m:r>
                      <m:r>
                        <a:rPr lang="en-US" sz="3200" i="1">
                          <a:latin typeface="Cambria Math"/>
                        </a:rPr>
                        <m:t>𝑥</m:t>
                      </m:r>
                      <m:r>
                        <a:rPr lang="en-US" sz="3200" i="1">
                          <a:latin typeface="Cambria Math"/>
                        </a:rPr>
                        <m:t>−180</m:t>
                      </m:r>
                    </m:oMath>
                  </m:oMathPara>
                </a14:m>
                <a:endParaRPr lang="en-US" sz="3200" dirty="0"/>
              </a:p>
              <a:p>
                <a:pPr marL="514350">
                  <a:spcBef>
                    <a:spcPts val="0"/>
                  </a:spcBef>
                </a:pPr>
                <a14:m>
                  <m:oMathPara xmlns:m="http://schemas.openxmlformats.org/officeDocument/2006/math">
                    <m:oMathParaPr>
                      <m:jc m:val="left"/>
                    </m:oMathParaPr>
                    <m:oMath xmlns:m="http://schemas.openxmlformats.org/officeDocument/2006/math">
                      <m:r>
                        <a:rPr lang="en-US" sz="3200" i="1">
                          <a:latin typeface="Cambria Math"/>
                        </a:rPr>
                        <m:t>270=</m:t>
                      </m:r>
                      <m:r>
                        <a:rPr lang="en-US" sz="3200" i="1">
                          <a:latin typeface="Cambria Math"/>
                        </a:rPr>
                        <m:t>𝑥</m:t>
                      </m:r>
                    </m:oMath>
                  </m:oMathPara>
                </a14:m>
                <a:endParaRPr lang="en-US" sz="3200" dirty="0"/>
              </a:p>
            </p:txBody>
          </p:sp>
        </mc:Choice>
        <mc:Fallback xmlns="">
          <p:sp>
            <p:nvSpPr>
              <p:cNvPr id="3" name="Rectangle 2"/>
              <p:cNvSpPr>
                <a:spLocks noRot="1" noChangeAspect="1" noMove="1" noResize="1" noEditPoints="1" noAdjustHandles="1" noChangeArrowheads="1" noChangeShapeType="1" noTextEdit="1"/>
              </p:cNvSpPr>
              <p:nvPr/>
            </p:nvSpPr>
            <p:spPr>
              <a:xfrm>
                <a:off x="533401" y="1383102"/>
                <a:ext cx="8024310" cy="2226379"/>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5095274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152400"/>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20" name="Group 19"/>
          <p:cNvGrpSpPr/>
          <p:nvPr/>
        </p:nvGrpSpPr>
        <p:grpSpPr>
          <a:xfrm>
            <a:off x="1463357" y="1125220"/>
            <a:ext cx="6217285" cy="4607561"/>
            <a:chOff x="0" y="0"/>
            <a:chExt cx="6217285" cy="4608179"/>
          </a:xfrm>
        </p:grpSpPr>
        <p:grpSp>
          <p:nvGrpSpPr>
            <p:cNvPr id="21" name="Group 20"/>
            <p:cNvGrpSpPr/>
            <p:nvPr/>
          </p:nvGrpSpPr>
          <p:grpSpPr>
            <a:xfrm>
              <a:off x="0" y="219694"/>
              <a:ext cx="6217285" cy="4388485"/>
              <a:chOff x="0" y="0"/>
              <a:chExt cx="6217285" cy="4388485"/>
            </a:xfrm>
          </p:grpSpPr>
          <p:grpSp>
            <p:nvGrpSpPr>
              <p:cNvPr id="36" name="Group 35"/>
              <p:cNvGrpSpPr/>
              <p:nvPr/>
            </p:nvGrpSpPr>
            <p:grpSpPr>
              <a:xfrm>
                <a:off x="0" y="0"/>
                <a:ext cx="6217285" cy="4388485"/>
                <a:chOff x="0" y="0"/>
                <a:chExt cx="6217285" cy="4388485"/>
              </a:xfrm>
            </p:grpSpPr>
            <p:sp>
              <p:nvSpPr>
                <p:cNvPr id="45" name="Oval 44"/>
                <p:cNvSpPr/>
                <p:nvPr/>
              </p:nvSpPr>
              <p:spPr>
                <a:xfrm rot="2700000">
                  <a:off x="1828800" y="0"/>
                  <a:ext cx="2569464" cy="256946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7" name="Oval 46"/>
                <p:cNvSpPr/>
                <p:nvPr/>
              </p:nvSpPr>
              <p:spPr>
                <a:xfrm rot="2700000">
                  <a:off x="3648075" y="1819275"/>
                  <a:ext cx="2569210" cy="25692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8" name="Oval 47"/>
                <p:cNvSpPr/>
                <p:nvPr/>
              </p:nvSpPr>
              <p:spPr>
                <a:xfrm rot="2700000">
                  <a:off x="0" y="1819275"/>
                  <a:ext cx="2569210" cy="25692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37" name="Oval 36"/>
              <p:cNvSpPr/>
              <p:nvPr/>
            </p:nvSpPr>
            <p:spPr>
              <a:xfrm>
                <a:off x="2590800" y="2571750"/>
                <a:ext cx="1028700" cy="10287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cxnSp>
          <p:nvCxnSpPr>
            <p:cNvPr id="22" name="Straight Connector 21"/>
            <p:cNvCxnSpPr/>
            <p:nvPr/>
          </p:nvCxnSpPr>
          <p:spPr>
            <a:xfrm flipV="1">
              <a:off x="3105397" y="831273"/>
              <a:ext cx="2499389" cy="24955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flipV="1">
              <a:off x="813459" y="1039091"/>
              <a:ext cx="2305050" cy="228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840675" y="1502229"/>
              <a:ext cx="25419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rot="2700000">
              <a:off x="3043052" y="3155867"/>
              <a:ext cx="137160" cy="13716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3" name="Text Box 38"/>
            <p:cNvSpPr txBox="1"/>
            <p:nvPr/>
          </p:nvSpPr>
          <p:spPr>
            <a:xfrm>
              <a:off x="2962893" y="1282535"/>
              <a:ext cx="581891" cy="27907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dirty="0">
                  <a:effectLst/>
                  <a:ea typeface="Calibri"/>
                  <a:cs typeface="Times New Roman"/>
                </a:rPr>
                <a:t>10</a:t>
              </a:r>
            </a:p>
          </p:txBody>
        </p:sp>
        <p:sp>
          <p:nvSpPr>
            <p:cNvPr id="34" name="Text Box 45"/>
            <p:cNvSpPr txBox="1"/>
            <p:nvPr/>
          </p:nvSpPr>
          <p:spPr>
            <a:xfrm>
              <a:off x="2755073" y="2516895"/>
              <a:ext cx="760021" cy="27907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dirty="0">
                  <a:effectLst/>
                  <a:ea typeface="Calibri"/>
                  <a:cs typeface="Times New Roman"/>
                </a:rPr>
                <a:t>90</a:t>
              </a:r>
              <a:r>
                <a:rPr lang="en-US" sz="1100" dirty="0">
                  <a:effectLst/>
                  <a:ea typeface="Calibri"/>
                  <a:cs typeface="Calibri"/>
                </a:rPr>
                <a:t>°</a:t>
              </a:r>
              <a:endParaRPr lang="en-US" sz="1100" dirty="0">
                <a:effectLst/>
                <a:ea typeface="Calibri"/>
                <a:cs typeface="Times New Roman"/>
              </a:endParaRPr>
            </a:p>
          </p:txBody>
        </p:sp>
        <p:sp>
          <p:nvSpPr>
            <p:cNvPr id="35" name="Text Box 46"/>
            <p:cNvSpPr txBox="1"/>
            <p:nvPr/>
          </p:nvSpPr>
          <p:spPr>
            <a:xfrm>
              <a:off x="2844140" y="0"/>
              <a:ext cx="581891" cy="27907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dirty="0">
                  <a:effectLst/>
                  <a:ea typeface="Calibri"/>
                  <a:cs typeface="Times New Roman"/>
                </a:rPr>
                <a:t>270</a:t>
              </a:r>
              <a:r>
                <a:rPr lang="en-US" sz="1100" dirty="0">
                  <a:effectLst/>
                  <a:ea typeface="Calibri"/>
                  <a:cs typeface="Calibri"/>
                </a:rPr>
                <a:t>°</a:t>
              </a:r>
              <a:endParaRPr lang="en-US" sz="1100" dirty="0">
                <a:effectLst/>
                <a:ea typeface="Calibri"/>
                <a:cs typeface="Times New Roman"/>
              </a:endParaRPr>
            </a:p>
          </p:txBody>
        </p:sp>
      </p:grpSp>
    </p:spTree>
    <p:extLst>
      <p:ext uri="{BB962C8B-B14F-4D97-AF65-F5344CB8AC3E}">
        <p14:creationId xmlns:p14="http://schemas.microsoft.com/office/powerpoint/2010/main" val="4939561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152400"/>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19" name="Group 18"/>
          <p:cNvGrpSpPr/>
          <p:nvPr/>
        </p:nvGrpSpPr>
        <p:grpSpPr>
          <a:xfrm>
            <a:off x="5257800" y="1193372"/>
            <a:ext cx="3657600" cy="2845228"/>
            <a:chOff x="0" y="-228863"/>
            <a:chExt cx="6217285" cy="4837042"/>
          </a:xfrm>
        </p:grpSpPr>
        <p:grpSp>
          <p:nvGrpSpPr>
            <p:cNvPr id="27" name="Group 26"/>
            <p:cNvGrpSpPr/>
            <p:nvPr/>
          </p:nvGrpSpPr>
          <p:grpSpPr>
            <a:xfrm>
              <a:off x="0" y="219694"/>
              <a:ext cx="6217285" cy="4388485"/>
              <a:chOff x="0" y="0"/>
              <a:chExt cx="6217285" cy="4388485"/>
            </a:xfrm>
          </p:grpSpPr>
          <p:grpSp>
            <p:nvGrpSpPr>
              <p:cNvPr id="40" name="Group 39"/>
              <p:cNvGrpSpPr/>
              <p:nvPr/>
            </p:nvGrpSpPr>
            <p:grpSpPr>
              <a:xfrm>
                <a:off x="0" y="0"/>
                <a:ext cx="6217285" cy="4388485"/>
                <a:chOff x="0" y="0"/>
                <a:chExt cx="6217285" cy="4388485"/>
              </a:xfrm>
            </p:grpSpPr>
            <p:sp>
              <p:nvSpPr>
                <p:cNvPr id="42" name="Oval 41"/>
                <p:cNvSpPr/>
                <p:nvPr/>
              </p:nvSpPr>
              <p:spPr>
                <a:xfrm rot="2700000">
                  <a:off x="1828800" y="0"/>
                  <a:ext cx="2569464" cy="256946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3" name="Oval 42"/>
                <p:cNvSpPr/>
                <p:nvPr/>
              </p:nvSpPr>
              <p:spPr>
                <a:xfrm rot="2700000">
                  <a:off x="3648075" y="1819275"/>
                  <a:ext cx="2569210" cy="25692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4" name="Oval 43"/>
                <p:cNvSpPr/>
                <p:nvPr/>
              </p:nvSpPr>
              <p:spPr>
                <a:xfrm rot="2700000">
                  <a:off x="0" y="1819275"/>
                  <a:ext cx="2569210" cy="25692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41" name="Oval 40"/>
              <p:cNvSpPr/>
              <p:nvPr/>
            </p:nvSpPr>
            <p:spPr>
              <a:xfrm>
                <a:off x="2590800" y="2571750"/>
                <a:ext cx="1028700" cy="10287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cxnSp>
          <p:nvCxnSpPr>
            <p:cNvPr id="28" name="Straight Connector 27"/>
            <p:cNvCxnSpPr/>
            <p:nvPr/>
          </p:nvCxnSpPr>
          <p:spPr>
            <a:xfrm flipV="1">
              <a:off x="3105397" y="831273"/>
              <a:ext cx="2499389" cy="24955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flipV="1">
              <a:off x="813459" y="1039091"/>
              <a:ext cx="2305050" cy="228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840675" y="1502229"/>
              <a:ext cx="25419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rot="2700000">
              <a:off x="3043052" y="3155867"/>
              <a:ext cx="137160" cy="13716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2" name="Text Box 38"/>
            <p:cNvSpPr txBox="1"/>
            <p:nvPr/>
          </p:nvSpPr>
          <p:spPr>
            <a:xfrm>
              <a:off x="2849589" y="1117099"/>
              <a:ext cx="581891" cy="46765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dirty="0">
                  <a:effectLst/>
                  <a:ea typeface="Calibri"/>
                  <a:cs typeface="Times New Roman"/>
                </a:rPr>
                <a:t>10</a:t>
              </a:r>
            </a:p>
          </p:txBody>
        </p:sp>
        <p:sp>
          <p:nvSpPr>
            <p:cNvPr id="38" name="Text Box 45"/>
            <p:cNvSpPr txBox="1"/>
            <p:nvPr/>
          </p:nvSpPr>
          <p:spPr>
            <a:xfrm>
              <a:off x="2755074" y="2321227"/>
              <a:ext cx="760021" cy="55896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dirty="0">
                  <a:effectLst/>
                  <a:ea typeface="Calibri"/>
                  <a:cs typeface="Times New Roman"/>
                </a:rPr>
                <a:t>90</a:t>
              </a:r>
              <a:r>
                <a:rPr lang="en-US" sz="1100" dirty="0">
                  <a:effectLst/>
                  <a:ea typeface="Calibri"/>
                  <a:cs typeface="Calibri"/>
                </a:rPr>
                <a:t>°</a:t>
              </a:r>
              <a:endParaRPr lang="en-US" sz="1100" dirty="0">
                <a:effectLst/>
                <a:ea typeface="Calibri"/>
                <a:cs typeface="Times New Roman"/>
              </a:endParaRPr>
            </a:p>
          </p:txBody>
        </p:sp>
        <p:sp>
          <p:nvSpPr>
            <p:cNvPr id="39" name="Text Box 46"/>
            <p:cNvSpPr txBox="1"/>
            <p:nvPr/>
          </p:nvSpPr>
          <p:spPr>
            <a:xfrm>
              <a:off x="2720062" y="-228863"/>
              <a:ext cx="795033" cy="41885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dirty="0">
                  <a:effectLst/>
                  <a:ea typeface="Calibri"/>
                  <a:cs typeface="Times New Roman"/>
                </a:rPr>
                <a:t>270</a:t>
              </a:r>
              <a:r>
                <a:rPr lang="en-US" sz="1100" dirty="0">
                  <a:effectLst/>
                  <a:ea typeface="Calibri"/>
                  <a:cs typeface="Calibri"/>
                </a:rPr>
                <a:t>°</a:t>
              </a:r>
              <a:endParaRPr lang="en-US" sz="1100" dirty="0">
                <a:effectLst/>
                <a:ea typeface="Calibri"/>
                <a:cs typeface="Times New Roman"/>
              </a:endParaRPr>
            </a:p>
          </p:txBody>
        </p:sp>
      </p:grpSp>
      <mc:AlternateContent xmlns:mc="http://schemas.openxmlformats.org/markup-compatibility/2006" xmlns:a14="http://schemas.microsoft.com/office/drawing/2010/main">
        <mc:Choice Requires="a14">
          <p:sp>
            <p:nvSpPr>
              <p:cNvPr id="3" name="Rectangle 2"/>
              <p:cNvSpPr/>
              <p:nvPr/>
            </p:nvSpPr>
            <p:spPr>
              <a:xfrm>
                <a:off x="838200" y="1236979"/>
                <a:ext cx="3886200" cy="101752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3200" i="1" smtClean="0">
                          <a:latin typeface="Cambria Math"/>
                        </a:rPr>
                        <m:t>𝑙</m:t>
                      </m:r>
                      <m:r>
                        <a:rPr lang="en-US" sz="3200" i="1" smtClean="0">
                          <a:latin typeface="Cambria Math"/>
                        </a:rPr>
                        <m:t>=(</m:t>
                      </m:r>
                      <m:f>
                        <m:fPr>
                          <m:ctrlPr>
                            <a:rPr lang="en-US" sz="3200" i="1">
                              <a:latin typeface="Cambria Math"/>
                            </a:rPr>
                          </m:ctrlPr>
                        </m:fPr>
                        <m:num>
                          <m:r>
                            <a:rPr lang="en-US" sz="3200" i="1">
                              <a:latin typeface="Cambria Math"/>
                            </a:rPr>
                            <m:t>270</m:t>
                          </m:r>
                        </m:num>
                        <m:den>
                          <m:r>
                            <a:rPr lang="en-US" sz="3200" i="1">
                              <a:latin typeface="Cambria Math"/>
                            </a:rPr>
                            <m:t>360</m:t>
                          </m:r>
                        </m:den>
                      </m:f>
                      <m:r>
                        <a:rPr lang="en-US" sz="3200" i="1">
                          <a:latin typeface="Cambria Math"/>
                        </a:rPr>
                        <m:t>)(2</m:t>
                      </m:r>
                      <m:r>
                        <a:rPr lang="en-US" sz="3200" i="1">
                          <a:latin typeface="Cambria Math"/>
                          <a:ea typeface="Cambria Math"/>
                        </a:rPr>
                        <m:t>𝜋</m:t>
                      </m:r>
                      <m:r>
                        <a:rPr lang="en-US" sz="3200" i="1">
                          <a:latin typeface="Cambria Math"/>
                          <a:ea typeface="Cambria Math"/>
                        </a:rPr>
                        <m:t>∙5)</m:t>
                      </m:r>
                    </m:oMath>
                  </m:oMathPara>
                </a14:m>
                <a:endParaRPr lang="en-US" sz="3200" dirty="0"/>
              </a:p>
            </p:txBody>
          </p:sp>
        </mc:Choice>
        <mc:Fallback xmlns="">
          <p:sp>
            <p:nvSpPr>
              <p:cNvPr id="3" name="Rectangle 2"/>
              <p:cNvSpPr>
                <a:spLocks noRot="1" noChangeAspect="1" noMove="1" noResize="1" noEditPoints="1" noAdjustHandles="1" noChangeArrowheads="1" noChangeShapeType="1" noTextEdit="1"/>
              </p:cNvSpPr>
              <p:nvPr/>
            </p:nvSpPr>
            <p:spPr>
              <a:xfrm>
                <a:off x="838200" y="1236979"/>
                <a:ext cx="3886200" cy="1017523"/>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1883518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152400"/>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19" name="Group 18"/>
          <p:cNvGrpSpPr/>
          <p:nvPr/>
        </p:nvGrpSpPr>
        <p:grpSpPr>
          <a:xfrm>
            <a:off x="5257800" y="1193372"/>
            <a:ext cx="3657600" cy="2845228"/>
            <a:chOff x="0" y="-228863"/>
            <a:chExt cx="6217285" cy="4837042"/>
          </a:xfrm>
        </p:grpSpPr>
        <p:grpSp>
          <p:nvGrpSpPr>
            <p:cNvPr id="27" name="Group 26"/>
            <p:cNvGrpSpPr/>
            <p:nvPr/>
          </p:nvGrpSpPr>
          <p:grpSpPr>
            <a:xfrm>
              <a:off x="0" y="219694"/>
              <a:ext cx="6217285" cy="4388485"/>
              <a:chOff x="0" y="0"/>
              <a:chExt cx="6217285" cy="4388485"/>
            </a:xfrm>
          </p:grpSpPr>
          <p:grpSp>
            <p:nvGrpSpPr>
              <p:cNvPr id="40" name="Group 39"/>
              <p:cNvGrpSpPr/>
              <p:nvPr/>
            </p:nvGrpSpPr>
            <p:grpSpPr>
              <a:xfrm>
                <a:off x="0" y="0"/>
                <a:ext cx="6217285" cy="4388485"/>
                <a:chOff x="0" y="0"/>
                <a:chExt cx="6217285" cy="4388485"/>
              </a:xfrm>
            </p:grpSpPr>
            <p:sp>
              <p:nvSpPr>
                <p:cNvPr id="42" name="Oval 41"/>
                <p:cNvSpPr/>
                <p:nvPr/>
              </p:nvSpPr>
              <p:spPr>
                <a:xfrm rot="2700000">
                  <a:off x="1828800" y="0"/>
                  <a:ext cx="2569464" cy="256946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3" name="Oval 42"/>
                <p:cNvSpPr/>
                <p:nvPr/>
              </p:nvSpPr>
              <p:spPr>
                <a:xfrm rot="2700000">
                  <a:off x="3648075" y="1819275"/>
                  <a:ext cx="2569210" cy="25692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4" name="Oval 43"/>
                <p:cNvSpPr/>
                <p:nvPr/>
              </p:nvSpPr>
              <p:spPr>
                <a:xfrm rot="2700000">
                  <a:off x="0" y="1819275"/>
                  <a:ext cx="2569210" cy="25692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41" name="Oval 40"/>
              <p:cNvSpPr/>
              <p:nvPr/>
            </p:nvSpPr>
            <p:spPr>
              <a:xfrm>
                <a:off x="2590800" y="2571750"/>
                <a:ext cx="1028700" cy="10287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cxnSp>
          <p:nvCxnSpPr>
            <p:cNvPr id="28" name="Straight Connector 27"/>
            <p:cNvCxnSpPr/>
            <p:nvPr/>
          </p:nvCxnSpPr>
          <p:spPr>
            <a:xfrm flipV="1">
              <a:off x="3105397" y="831273"/>
              <a:ext cx="2499389" cy="24955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flipV="1">
              <a:off x="813459" y="1039091"/>
              <a:ext cx="2305050" cy="228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840675" y="1502229"/>
              <a:ext cx="25419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rot="2700000">
              <a:off x="3043052" y="3155867"/>
              <a:ext cx="137160" cy="13716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2" name="Text Box 38"/>
            <p:cNvSpPr txBox="1"/>
            <p:nvPr/>
          </p:nvSpPr>
          <p:spPr>
            <a:xfrm>
              <a:off x="2849589" y="1117099"/>
              <a:ext cx="581891" cy="46765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dirty="0">
                  <a:effectLst/>
                  <a:ea typeface="Calibri"/>
                  <a:cs typeface="Times New Roman"/>
                </a:rPr>
                <a:t>10</a:t>
              </a:r>
            </a:p>
          </p:txBody>
        </p:sp>
        <p:sp>
          <p:nvSpPr>
            <p:cNvPr id="38" name="Text Box 45"/>
            <p:cNvSpPr txBox="1"/>
            <p:nvPr/>
          </p:nvSpPr>
          <p:spPr>
            <a:xfrm>
              <a:off x="2755074" y="2321227"/>
              <a:ext cx="760021" cy="55896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dirty="0">
                  <a:effectLst/>
                  <a:ea typeface="Calibri"/>
                  <a:cs typeface="Times New Roman"/>
                </a:rPr>
                <a:t>90</a:t>
              </a:r>
              <a:r>
                <a:rPr lang="en-US" sz="1100" dirty="0">
                  <a:effectLst/>
                  <a:ea typeface="Calibri"/>
                  <a:cs typeface="Calibri"/>
                </a:rPr>
                <a:t>°</a:t>
              </a:r>
              <a:endParaRPr lang="en-US" sz="1100" dirty="0">
                <a:effectLst/>
                <a:ea typeface="Calibri"/>
                <a:cs typeface="Times New Roman"/>
              </a:endParaRPr>
            </a:p>
          </p:txBody>
        </p:sp>
        <p:sp>
          <p:nvSpPr>
            <p:cNvPr id="39" name="Text Box 46"/>
            <p:cNvSpPr txBox="1"/>
            <p:nvPr/>
          </p:nvSpPr>
          <p:spPr>
            <a:xfrm>
              <a:off x="2720062" y="-228863"/>
              <a:ext cx="795033" cy="41885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dirty="0">
                  <a:effectLst/>
                  <a:ea typeface="Calibri"/>
                  <a:cs typeface="Times New Roman"/>
                </a:rPr>
                <a:t>270</a:t>
              </a:r>
              <a:r>
                <a:rPr lang="en-US" sz="1100" dirty="0">
                  <a:effectLst/>
                  <a:ea typeface="Calibri"/>
                  <a:cs typeface="Calibri"/>
                </a:rPr>
                <a:t>°</a:t>
              </a:r>
              <a:endParaRPr lang="en-US" sz="1100" dirty="0">
                <a:effectLst/>
                <a:ea typeface="Calibri"/>
                <a:cs typeface="Times New Roman"/>
              </a:endParaRPr>
            </a:p>
          </p:txBody>
        </p:sp>
      </p:grpSp>
      <mc:AlternateContent xmlns:mc="http://schemas.openxmlformats.org/markup-compatibility/2006" xmlns:a14="http://schemas.microsoft.com/office/drawing/2010/main">
        <mc:Choice Requires="a14">
          <p:sp>
            <p:nvSpPr>
              <p:cNvPr id="3" name="Rectangle 2"/>
              <p:cNvSpPr/>
              <p:nvPr/>
            </p:nvSpPr>
            <p:spPr>
              <a:xfrm>
                <a:off x="838200" y="1236979"/>
                <a:ext cx="3886200" cy="243194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3200" i="1" smtClean="0">
                          <a:latin typeface="Cambria Math"/>
                        </a:rPr>
                        <m:t>𝑙</m:t>
                      </m:r>
                      <m:r>
                        <a:rPr lang="en-US" sz="3200" i="1" smtClean="0">
                          <a:latin typeface="Cambria Math"/>
                        </a:rPr>
                        <m:t>=(</m:t>
                      </m:r>
                      <m:f>
                        <m:fPr>
                          <m:ctrlPr>
                            <a:rPr lang="en-US" sz="3200" i="1">
                              <a:latin typeface="Cambria Math"/>
                            </a:rPr>
                          </m:ctrlPr>
                        </m:fPr>
                        <m:num>
                          <m:r>
                            <a:rPr lang="en-US" sz="3200" i="1">
                              <a:latin typeface="Cambria Math"/>
                            </a:rPr>
                            <m:t>270</m:t>
                          </m:r>
                        </m:num>
                        <m:den>
                          <m:r>
                            <a:rPr lang="en-US" sz="3200" i="1">
                              <a:latin typeface="Cambria Math"/>
                            </a:rPr>
                            <m:t>360</m:t>
                          </m:r>
                        </m:den>
                      </m:f>
                      <m:r>
                        <a:rPr lang="en-US" sz="3200" i="1">
                          <a:latin typeface="Cambria Math"/>
                        </a:rPr>
                        <m:t>)(2</m:t>
                      </m:r>
                      <m:r>
                        <a:rPr lang="en-US" sz="3200" i="1">
                          <a:latin typeface="Cambria Math"/>
                          <a:ea typeface="Cambria Math"/>
                        </a:rPr>
                        <m:t>𝜋</m:t>
                      </m:r>
                      <m:r>
                        <a:rPr lang="en-US" sz="3200" i="1">
                          <a:latin typeface="Cambria Math"/>
                          <a:ea typeface="Cambria Math"/>
                        </a:rPr>
                        <m:t>∙5)</m:t>
                      </m:r>
                    </m:oMath>
                  </m:oMathPara>
                </a14:m>
                <a:endParaRPr lang="en-US" sz="3200" dirty="0"/>
              </a:p>
              <a:p>
                <a:pPr/>
                <a14:m>
                  <m:oMathPara xmlns:m="http://schemas.openxmlformats.org/officeDocument/2006/math">
                    <m:oMathParaPr>
                      <m:jc m:val="centerGroup"/>
                    </m:oMathParaPr>
                    <m:oMath xmlns:m="http://schemas.openxmlformats.org/officeDocument/2006/math">
                      <m:r>
                        <a:rPr lang="en-US" sz="3200" i="1">
                          <a:latin typeface="Cambria Math"/>
                        </a:rPr>
                        <m:t>𝑙</m:t>
                      </m:r>
                      <m:r>
                        <a:rPr lang="en-US" sz="3200" i="1">
                          <a:latin typeface="Cambria Math"/>
                        </a:rPr>
                        <m:t>=</m:t>
                      </m:r>
                      <m:f>
                        <m:fPr>
                          <m:ctrlPr>
                            <a:rPr lang="en-US" sz="3200" i="1">
                              <a:latin typeface="Cambria Math"/>
                            </a:rPr>
                          </m:ctrlPr>
                        </m:fPr>
                        <m:num>
                          <m:r>
                            <a:rPr lang="en-US" sz="3200" i="1">
                              <a:latin typeface="Cambria Math"/>
                            </a:rPr>
                            <m:t>3</m:t>
                          </m:r>
                        </m:num>
                        <m:den>
                          <m:r>
                            <a:rPr lang="en-US" sz="3200" i="1">
                              <a:latin typeface="Cambria Math"/>
                            </a:rPr>
                            <m:t>4</m:t>
                          </m:r>
                        </m:den>
                      </m:f>
                      <m:r>
                        <a:rPr lang="en-US" sz="3200" i="1">
                          <a:latin typeface="Cambria Math"/>
                        </a:rPr>
                        <m:t>(</m:t>
                      </m:r>
                      <m:r>
                        <a:rPr lang="en-US" sz="3200" b="0" i="1" smtClean="0">
                          <a:latin typeface="Cambria Math"/>
                        </a:rPr>
                        <m:t>1</m:t>
                      </m:r>
                      <m:r>
                        <a:rPr lang="en-US" sz="3200" i="1">
                          <a:latin typeface="Cambria Math"/>
                        </a:rPr>
                        <m:t>0</m:t>
                      </m:r>
                      <m:r>
                        <a:rPr lang="en-US" sz="3200" i="1">
                          <a:latin typeface="Cambria Math"/>
                          <a:ea typeface="Cambria Math"/>
                        </a:rPr>
                        <m:t>𝜋</m:t>
                      </m:r>
                      <m:r>
                        <a:rPr lang="en-US" sz="3200" i="1">
                          <a:latin typeface="Cambria Math"/>
                          <a:ea typeface="Cambria Math"/>
                        </a:rPr>
                        <m:t>)</m:t>
                      </m:r>
                    </m:oMath>
                  </m:oMathPara>
                </a14:m>
                <a:endParaRPr lang="en-US" sz="3200" dirty="0"/>
              </a:p>
              <a:p>
                <a:pPr/>
                <a14:m>
                  <m:oMathPara xmlns:m="http://schemas.openxmlformats.org/officeDocument/2006/math">
                    <m:oMathParaPr>
                      <m:jc m:val="centerGroup"/>
                    </m:oMathParaPr>
                    <m:oMath xmlns:m="http://schemas.openxmlformats.org/officeDocument/2006/math">
                      <m:r>
                        <a:rPr lang="en-US" sz="3200" i="1">
                          <a:latin typeface="Cambria Math"/>
                        </a:rPr>
                        <m:t>𝑙</m:t>
                      </m:r>
                      <m:r>
                        <a:rPr lang="en-US" sz="3200" i="1">
                          <a:latin typeface="Cambria Math"/>
                        </a:rPr>
                        <m:t>=7.5</m:t>
                      </m:r>
                      <m:r>
                        <a:rPr lang="en-US" sz="3200" i="1">
                          <a:latin typeface="Cambria Math"/>
                          <a:ea typeface="Cambria Math"/>
                        </a:rPr>
                        <m:t>𝜋</m:t>
                      </m:r>
                    </m:oMath>
                  </m:oMathPara>
                </a14:m>
                <a:endParaRPr lang="en-US" sz="3200" dirty="0"/>
              </a:p>
            </p:txBody>
          </p:sp>
        </mc:Choice>
        <mc:Fallback xmlns="">
          <p:sp>
            <p:nvSpPr>
              <p:cNvPr id="3" name="Rectangle 2"/>
              <p:cNvSpPr>
                <a:spLocks noRot="1" noChangeAspect="1" noMove="1" noResize="1" noEditPoints="1" noAdjustHandles="1" noChangeArrowheads="1" noChangeShapeType="1" noTextEdit="1"/>
              </p:cNvSpPr>
              <p:nvPr/>
            </p:nvSpPr>
            <p:spPr>
              <a:xfrm>
                <a:off x="838200" y="1236979"/>
                <a:ext cx="3886200" cy="2431948"/>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962334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152400"/>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sp>
        <p:nvSpPr>
          <p:cNvPr id="3" name="Rectangle 2"/>
          <p:cNvSpPr/>
          <p:nvPr/>
        </p:nvSpPr>
        <p:spPr>
          <a:xfrm>
            <a:off x="838200" y="1236979"/>
            <a:ext cx="3886200" cy="584775"/>
          </a:xfrm>
          <a:prstGeom prst="rect">
            <a:avLst/>
          </a:prstGeom>
        </p:spPr>
        <p:txBody>
          <a:bodyPr wrap="square">
            <a:spAutoFit/>
          </a:bodyPr>
          <a:lstStyle/>
          <a:p>
            <a:endParaRPr lang="en-US" sz="3200" dirty="0"/>
          </a:p>
        </p:txBody>
      </p:sp>
      <p:grpSp>
        <p:nvGrpSpPr>
          <p:cNvPr id="19" name="Group 18"/>
          <p:cNvGrpSpPr/>
          <p:nvPr/>
        </p:nvGrpSpPr>
        <p:grpSpPr>
          <a:xfrm>
            <a:off x="5578158" y="1295400"/>
            <a:ext cx="3108642" cy="2438400"/>
            <a:chOff x="0" y="-269276"/>
            <a:chExt cx="6217285" cy="4877455"/>
          </a:xfrm>
        </p:grpSpPr>
        <p:grpSp>
          <p:nvGrpSpPr>
            <p:cNvPr id="27" name="Group 26"/>
            <p:cNvGrpSpPr/>
            <p:nvPr/>
          </p:nvGrpSpPr>
          <p:grpSpPr>
            <a:xfrm>
              <a:off x="0" y="219694"/>
              <a:ext cx="6217285" cy="4388485"/>
              <a:chOff x="0" y="0"/>
              <a:chExt cx="6217285" cy="4388485"/>
            </a:xfrm>
          </p:grpSpPr>
          <p:grpSp>
            <p:nvGrpSpPr>
              <p:cNvPr id="39" name="Group 38"/>
              <p:cNvGrpSpPr/>
              <p:nvPr/>
            </p:nvGrpSpPr>
            <p:grpSpPr>
              <a:xfrm>
                <a:off x="0" y="0"/>
                <a:ext cx="6217285" cy="4388485"/>
                <a:chOff x="0" y="0"/>
                <a:chExt cx="6217285" cy="4388485"/>
              </a:xfrm>
            </p:grpSpPr>
            <p:sp>
              <p:nvSpPr>
                <p:cNvPr id="41" name="Oval 40"/>
                <p:cNvSpPr/>
                <p:nvPr/>
              </p:nvSpPr>
              <p:spPr>
                <a:xfrm rot="2700000">
                  <a:off x="1828800" y="0"/>
                  <a:ext cx="2569464" cy="256946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2" name="Oval 41"/>
                <p:cNvSpPr/>
                <p:nvPr/>
              </p:nvSpPr>
              <p:spPr>
                <a:xfrm rot="2700000">
                  <a:off x="3648075" y="1819275"/>
                  <a:ext cx="2569210" cy="25692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3" name="Oval 42"/>
                <p:cNvSpPr/>
                <p:nvPr/>
              </p:nvSpPr>
              <p:spPr>
                <a:xfrm rot="2700000">
                  <a:off x="0" y="1819275"/>
                  <a:ext cx="2569210" cy="25692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40" name="Oval 39"/>
              <p:cNvSpPr/>
              <p:nvPr/>
            </p:nvSpPr>
            <p:spPr>
              <a:xfrm>
                <a:off x="2590800" y="2571750"/>
                <a:ext cx="1028700" cy="10287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cxnSp>
          <p:nvCxnSpPr>
            <p:cNvPr id="28" name="Straight Connector 27"/>
            <p:cNvCxnSpPr/>
            <p:nvPr/>
          </p:nvCxnSpPr>
          <p:spPr>
            <a:xfrm flipV="1">
              <a:off x="3105397" y="831273"/>
              <a:ext cx="2499389" cy="24955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flipV="1">
              <a:off x="813459" y="1039091"/>
              <a:ext cx="2305050" cy="228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840675" y="1502229"/>
              <a:ext cx="25419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rot="2700000">
              <a:off x="3043052" y="3155867"/>
              <a:ext cx="137160" cy="13716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2" name="Text Box 58"/>
            <p:cNvSpPr txBox="1"/>
            <p:nvPr/>
          </p:nvSpPr>
          <p:spPr>
            <a:xfrm>
              <a:off x="2834876" y="1081339"/>
              <a:ext cx="968392" cy="42965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dirty="0">
                  <a:effectLst/>
                  <a:ea typeface="Calibri"/>
                  <a:cs typeface="Times New Roman"/>
                </a:rPr>
                <a:t>10</a:t>
              </a:r>
            </a:p>
          </p:txBody>
        </p:sp>
        <p:sp>
          <p:nvSpPr>
            <p:cNvPr id="38" name="Text Box 60"/>
            <p:cNvSpPr txBox="1"/>
            <p:nvPr/>
          </p:nvSpPr>
          <p:spPr>
            <a:xfrm>
              <a:off x="2563724" y="-269276"/>
              <a:ext cx="1087144" cy="49282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dirty="0" smtClean="0">
                  <a:ea typeface="Calibri"/>
                  <a:cs typeface="Times New Roman"/>
                </a:rPr>
                <a:t>7.</a:t>
              </a:r>
              <a:r>
                <a:rPr lang="en-US" sz="1100" dirty="0" smtClean="0">
                  <a:effectLst/>
                  <a:ea typeface="Calibri"/>
                  <a:cs typeface="Times New Roman"/>
                </a:rPr>
                <a:t>5</a:t>
              </a:r>
              <a:r>
                <a:rPr lang="en-US" sz="1100" dirty="0" smtClean="0">
                  <a:effectLst/>
                  <a:ea typeface="Calibri"/>
                  <a:cs typeface="Calibri"/>
                </a:rPr>
                <a:t>π</a:t>
              </a:r>
              <a:endParaRPr lang="en-US" sz="1100" dirty="0">
                <a:effectLst/>
                <a:ea typeface="Calibri"/>
                <a:cs typeface="Times New Roman"/>
              </a:endParaRPr>
            </a:p>
          </p:txBody>
        </p:sp>
      </p:grpSp>
      <mc:AlternateContent xmlns:mc="http://schemas.openxmlformats.org/markup-compatibility/2006" xmlns:a14="http://schemas.microsoft.com/office/drawing/2010/main">
        <mc:Choice Requires="a14">
          <p:sp>
            <p:nvSpPr>
              <p:cNvPr id="5" name="Rectangle 4"/>
              <p:cNvSpPr/>
              <p:nvPr/>
            </p:nvSpPr>
            <p:spPr>
              <a:xfrm>
                <a:off x="838200" y="1418590"/>
                <a:ext cx="6019800" cy="1077218"/>
              </a:xfrm>
              <a:prstGeom prst="rect">
                <a:avLst/>
              </a:prstGeom>
            </p:spPr>
            <p:txBody>
              <a:bodyPr wrap="square">
                <a:spAutoFit/>
              </a:bodyPr>
              <a:lstStyle/>
              <a:p>
                <a:pPr marL="514350">
                  <a:spcBef>
                    <a:spcPts val="0"/>
                  </a:spcBef>
                </a:pPr>
                <a14:m>
                  <m:oMathPara xmlns:m="http://schemas.openxmlformats.org/officeDocument/2006/math">
                    <m:oMathParaPr>
                      <m:jc m:val="left"/>
                    </m:oMathParaPr>
                    <m:oMath xmlns:m="http://schemas.openxmlformats.org/officeDocument/2006/math">
                      <m:r>
                        <a:rPr lang="en-US" sz="3200" i="1" smtClean="0">
                          <a:latin typeface="Cambria Math"/>
                        </a:rPr>
                        <m:t>𝑃</m:t>
                      </m:r>
                      <m:r>
                        <a:rPr lang="en-US" sz="3200" i="1" smtClean="0">
                          <a:latin typeface="Cambria Math"/>
                        </a:rPr>
                        <m:t>=4</m:t>
                      </m:r>
                      <m:d>
                        <m:dPr>
                          <m:ctrlPr>
                            <a:rPr lang="en-US" sz="3200" i="1">
                              <a:latin typeface="Cambria Math"/>
                            </a:rPr>
                          </m:ctrlPr>
                        </m:dPr>
                        <m:e>
                          <m:r>
                            <a:rPr lang="en-US" sz="3200" b="0" i="1" smtClean="0">
                              <a:latin typeface="Cambria Math"/>
                            </a:rPr>
                            <m:t>7.5</m:t>
                          </m:r>
                          <m:r>
                            <a:rPr lang="en-US" sz="3200" i="1">
                              <a:latin typeface="Cambria Math"/>
                              <a:ea typeface="Cambria Math"/>
                            </a:rPr>
                            <m:t>𝜋</m:t>
                          </m:r>
                        </m:e>
                      </m:d>
                    </m:oMath>
                  </m:oMathPara>
                </a14:m>
                <a:endParaRPr lang="en-US" sz="3200" dirty="0">
                  <a:ea typeface="Cambria Math"/>
                </a:endParaRPr>
              </a:p>
              <a:p>
                <a:pPr marL="514350">
                  <a:spcBef>
                    <a:spcPts val="0"/>
                  </a:spcBef>
                </a:pPr>
                <a14:m>
                  <m:oMathPara xmlns:m="http://schemas.openxmlformats.org/officeDocument/2006/math">
                    <m:oMathParaPr>
                      <m:jc m:val="left"/>
                    </m:oMathParaPr>
                    <m:oMath xmlns:m="http://schemas.openxmlformats.org/officeDocument/2006/math">
                      <m:r>
                        <a:rPr lang="en-US" sz="3200" i="1">
                          <a:latin typeface="Cambria Math"/>
                        </a:rPr>
                        <m:t>𝑃</m:t>
                      </m:r>
                      <m:r>
                        <a:rPr lang="en-US" sz="3200" i="1">
                          <a:latin typeface="Cambria Math"/>
                        </a:rPr>
                        <m:t>=30</m:t>
                      </m:r>
                      <m:r>
                        <a:rPr lang="en-US" sz="3200" i="1">
                          <a:latin typeface="Cambria Math"/>
                          <a:ea typeface="Cambria Math"/>
                        </a:rPr>
                        <m:t>𝜋</m:t>
                      </m:r>
                    </m:oMath>
                  </m:oMathPara>
                </a14:m>
                <a:endParaRPr lang="en-US" sz="3200" dirty="0"/>
              </a:p>
            </p:txBody>
          </p:sp>
        </mc:Choice>
        <mc:Fallback xmlns="">
          <p:sp>
            <p:nvSpPr>
              <p:cNvPr id="5" name="Rectangle 4"/>
              <p:cNvSpPr>
                <a:spLocks noRot="1" noChangeAspect="1" noMove="1" noResize="1" noEditPoints="1" noAdjustHandles="1" noChangeArrowheads="1" noChangeShapeType="1" noTextEdit="1"/>
              </p:cNvSpPr>
              <p:nvPr/>
            </p:nvSpPr>
            <p:spPr>
              <a:xfrm>
                <a:off x="838200" y="1418590"/>
                <a:ext cx="6019800" cy="1077218"/>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0798964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gidea.jpg"/>
          <p:cNvPicPr>
            <a:picLocks noChangeAspect="1"/>
          </p:cNvPicPr>
          <p:nvPr/>
        </p:nvPicPr>
        <p:blipFill>
          <a:blip r:embed="rId3" cstate="print"/>
          <a:stretch>
            <a:fillRect/>
          </a:stretch>
        </p:blipFill>
        <p:spPr>
          <a:xfrm>
            <a:off x="6248400" y="762000"/>
            <a:ext cx="2819400" cy="4191000"/>
          </a:xfrm>
          <a:prstGeom prst="rect">
            <a:avLst/>
          </a:prstGeom>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228600" y="1219200"/>
            <a:ext cx="5943600" cy="5257800"/>
          </a:xfrm>
        </p:spPr>
        <p:txBody>
          <a:bodyPr/>
          <a:lstStyle/>
          <a:p>
            <a:pPr algn="l">
              <a:buFont typeface="Arial" pitchFamily="34" charset="0"/>
              <a:buChar char="•"/>
            </a:pPr>
            <a:r>
              <a:rPr lang="en-US" dirty="0" smtClean="0">
                <a:solidFill>
                  <a:schemeClr val="tx1"/>
                </a:solidFill>
              </a:rPr>
              <a:t>Develop understanding with theorems related to circles.</a:t>
            </a:r>
            <a:endParaRPr lang="en-US" dirty="0">
              <a:solidFill>
                <a:schemeClr val="tx1"/>
              </a:solidFill>
            </a:endParaRPr>
          </a:p>
          <a:p>
            <a:pPr algn="l">
              <a:buFont typeface="Arial" pitchFamily="34" charset="0"/>
              <a:buChar char="•"/>
            </a:pPr>
            <a:r>
              <a:rPr lang="en-US" dirty="0" smtClean="0">
                <a:solidFill>
                  <a:schemeClr val="tx1"/>
                </a:solidFill>
                <a:latin typeface="Arial Narrow" pitchFamily="34" charset="0"/>
              </a:rPr>
              <a:t>Determine arc length and area of sectors of circles.</a:t>
            </a:r>
          </a:p>
          <a:p>
            <a:pPr algn="l">
              <a:buFont typeface="Arial" pitchFamily="34" charset="0"/>
              <a:buChar char="•"/>
            </a:pPr>
            <a:r>
              <a:rPr lang="en-US" dirty="0" smtClean="0">
                <a:solidFill>
                  <a:schemeClr val="tx1"/>
                </a:solidFill>
                <a:latin typeface="Arial Narrow" pitchFamily="34" charset="0"/>
              </a:rPr>
              <a:t>Develop understanding of volume formulas and apply them to solve problems.</a:t>
            </a:r>
          </a:p>
          <a:p>
            <a:pPr algn="l">
              <a:buFont typeface="Arial" pitchFamily="34" charset="0"/>
              <a:buChar char="•"/>
            </a:pPr>
            <a:r>
              <a:rPr lang="en-US" dirty="0" smtClean="0">
                <a:solidFill>
                  <a:schemeClr val="tx1"/>
                </a:solidFill>
              </a:rPr>
              <a:t>Standards for Mathematical Practice.</a:t>
            </a: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herence2.jpg"/>
          <p:cNvPicPr>
            <a:picLocks noChangeAspect="1"/>
          </p:cNvPicPr>
          <p:nvPr/>
        </p:nvPicPr>
        <p:blipFill>
          <a:blip r:embed="rId3" cstate="print"/>
          <a:stretch>
            <a:fillRect/>
          </a:stretch>
        </p:blipFill>
        <p:spPr>
          <a:xfrm rot="16200000">
            <a:off x="5503985" y="744414"/>
            <a:ext cx="3470029" cy="3657600"/>
          </a:xfrm>
          <a:prstGeom prst="rect">
            <a:avLst/>
          </a:prstGeom>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Coherence and Focus</a:t>
            </a:r>
            <a:endParaRPr lang="en-US" dirty="0">
              <a:latin typeface="Arial Narrow" pitchFamily="34" charset="0"/>
            </a:endParaRPr>
          </a:p>
        </p:txBody>
      </p:sp>
      <p:sp>
        <p:nvSpPr>
          <p:cNvPr id="3" name="Subtitle 2"/>
          <p:cNvSpPr>
            <a:spLocks noGrp="1"/>
          </p:cNvSpPr>
          <p:nvPr>
            <p:ph type="subTitle" idx="1"/>
          </p:nvPr>
        </p:nvSpPr>
        <p:spPr>
          <a:xfrm>
            <a:off x="152400" y="1219200"/>
            <a:ext cx="5638800" cy="5257800"/>
          </a:xfrm>
        </p:spPr>
        <p:txBody>
          <a:bodyPr/>
          <a:lstStyle/>
          <a:p>
            <a:pPr lvl="1" algn="l">
              <a:buFont typeface="Arial" pitchFamily="34" charset="0"/>
              <a:buChar char="•"/>
            </a:pPr>
            <a:r>
              <a:rPr lang="en-US" dirty="0" smtClean="0">
                <a:solidFill>
                  <a:schemeClr val="tx1"/>
                </a:solidFill>
              </a:rPr>
              <a:t> K-8</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a:solidFill>
                  <a:schemeClr val="tx1"/>
                </a:solidFill>
              </a:rPr>
              <a:t> Identifying </a:t>
            </a:r>
            <a:r>
              <a:rPr lang="en-US" dirty="0" smtClean="0">
                <a:solidFill>
                  <a:schemeClr val="tx1"/>
                </a:solidFill>
              </a:rPr>
              <a:t>geometric figures</a:t>
            </a:r>
          </a:p>
          <a:p>
            <a:pPr lvl="2" algn="l">
              <a:buFont typeface="Wingdings" pitchFamily="2" charset="2"/>
              <a:buChar char="Ø"/>
            </a:pPr>
            <a:r>
              <a:rPr lang="en-US" dirty="0" smtClean="0">
                <a:solidFill>
                  <a:schemeClr val="tx1"/>
                </a:solidFill>
              </a:rPr>
              <a:t> Area of polygons and circles</a:t>
            </a:r>
            <a:endParaRPr lang="en-US" dirty="0">
              <a:solidFill>
                <a:schemeClr val="tx1"/>
              </a:solidFill>
            </a:endParaRPr>
          </a:p>
          <a:p>
            <a:pPr lvl="2" algn="l">
              <a:buFont typeface="Wingdings" pitchFamily="2" charset="2"/>
              <a:buChar char="Ø"/>
            </a:pPr>
            <a:r>
              <a:rPr lang="en-US" dirty="0">
                <a:solidFill>
                  <a:schemeClr val="tx1"/>
                </a:solidFill>
              </a:rPr>
              <a:t> </a:t>
            </a:r>
            <a:r>
              <a:rPr lang="en-US" dirty="0" smtClean="0">
                <a:solidFill>
                  <a:schemeClr val="tx1"/>
                </a:solidFill>
              </a:rPr>
              <a:t>Cross sections</a:t>
            </a:r>
            <a:endParaRPr lang="en-US" dirty="0">
              <a:solidFill>
                <a:schemeClr val="tx1"/>
              </a:solidFill>
            </a:endParaRPr>
          </a:p>
          <a:p>
            <a:pPr lvl="2" algn="l">
              <a:buFont typeface="Wingdings" pitchFamily="2" charset="2"/>
              <a:buChar char="Ø"/>
            </a:pPr>
            <a:r>
              <a:rPr lang="en-US" dirty="0" smtClean="0">
                <a:solidFill>
                  <a:schemeClr val="tx1"/>
                </a:solidFill>
              </a:rPr>
              <a:t> Volume of prisms, cylinders, cones, and spheres </a:t>
            </a:r>
            <a:endParaRPr lang="en-US" dirty="0">
              <a:solidFill>
                <a:schemeClr val="tx1"/>
              </a:solidFill>
            </a:endParaRPr>
          </a:p>
          <a:p>
            <a:pPr lvl="1" algn="l">
              <a:buFont typeface="Arial" pitchFamily="34" charset="0"/>
              <a:buChar char="•"/>
            </a:pPr>
            <a:r>
              <a:rPr lang="en-US" dirty="0" smtClean="0">
                <a:solidFill>
                  <a:schemeClr val="tx1"/>
                </a:solidFill>
              </a:rPr>
              <a:t> 10</a:t>
            </a:r>
            <a:r>
              <a:rPr lang="en-US" baseline="30000" dirty="0" smtClean="0">
                <a:solidFill>
                  <a:schemeClr val="tx1"/>
                </a:solidFill>
              </a:rPr>
              <a:t>th</a:t>
            </a:r>
            <a:r>
              <a:rPr lang="en-US" dirty="0" smtClean="0">
                <a:solidFill>
                  <a:schemeClr val="tx1"/>
                </a:solidFill>
              </a:rPr>
              <a:t>-12</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 Geometric concepts in modeling situations</a:t>
            </a:r>
            <a:endParaRPr lang="en-US" dirty="0">
              <a:solidFill>
                <a:schemeClr val="tx1"/>
              </a:solidFill>
            </a:endParaRPr>
          </a:p>
          <a:p>
            <a:pPr lvl="2" algn="l">
              <a:buFont typeface="Wingdings" pitchFamily="2" charset="2"/>
              <a:buChar char="Ø"/>
            </a:pPr>
            <a:r>
              <a:rPr lang="en-US" dirty="0">
                <a:solidFill>
                  <a:schemeClr val="tx1"/>
                </a:solidFill>
              </a:rPr>
              <a:t> </a:t>
            </a:r>
            <a:r>
              <a:rPr lang="en-US" dirty="0" smtClean="0">
                <a:solidFill>
                  <a:schemeClr val="tx1"/>
                </a:solidFill>
              </a:rPr>
              <a:t>Trigonometric functions</a:t>
            </a:r>
            <a:endParaRPr lang="en-US" dirty="0">
              <a:solidFill>
                <a:schemeClr val="tx1"/>
              </a:solidFill>
            </a:endParaRP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Accelerated Coordinate Algebra/Analytic Geometry A</a:t>
            </a:r>
            <a:br>
              <a:rPr lang="en-US" sz="3200" dirty="0" smtClean="0"/>
            </a:br>
            <a:r>
              <a:rPr lang="en-US" sz="3200" dirty="0" smtClean="0"/>
              <a:t>Unit 9: Circles and Volume</a:t>
            </a:r>
            <a:r>
              <a:rPr lang="en-US" sz="4000" dirty="0" smtClean="0"/>
              <a:t/>
            </a:r>
            <a:br>
              <a:rPr lang="en-US" sz="4000" dirty="0" smtClean="0"/>
            </a:br>
            <a:r>
              <a:rPr lang="en-US" sz="2400" dirty="0" smtClean="0"/>
              <a:t>November 29, 2012</a:t>
            </a:r>
          </a:p>
        </p:txBody>
      </p:sp>
      <p:sp>
        <p:nvSpPr>
          <p:cNvPr id="3" name="Subtitle 2"/>
          <p:cNvSpPr>
            <a:spLocks noGrp="1"/>
          </p:cNvSpPr>
          <p:nvPr>
            <p:ph type="subTitle" idx="1"/>
          </p:nvPr>
        </p:nvSpPr>
        <p:spPr>
          <a:xfrm>
            <a:off x="1295400" y="3733800"/>
            <a:ext cx="67056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1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457200" y="1143000"/>
            <a:ext cx="8229600" cy="1219200"/>
          </a:xfrm>
        </p:spPr>
        <p:txBody>
          <a:bodyPr/>
          <a:lstStyle/>
          <a:p>
            <a:r>
              <a:rPr lang="en-US" sz="2800" dirty="0">
                <a:solidFill>
                  <a:schemeClr val="tx1"/>
                </a:solidFill>
              </a:rPr>
              <a:t>You have been asked to place a fire hydrant so that it is an equal distance from three locations indicated below.</a:t>
            </a:r>
          </a:p>
          <a:p>
            <a:pPr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18471"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Placing a Fire Hydrant</a:t>
            </a:r>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5639" y="2743200"/>
            <a:ext cx="4210050" cy="2657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457200" y="1143000"/>
            <a:ext cx="8229600" cy="1219200"/>
          </a:xfrm>
        </p:spPr>
        <p:txBody>
          <a:bodyPr/>
          <a:lstStyle/>
          <a:p>
            <a:r>
              <a:rPr lang="en-US" sz="2800" dirty="0">
                <a:solidFill>
                  <a:schemeClr val="tx1"/>
                </a:solidFill>
              </a:rPr>
              <a:t>You have been asked to place a fire hydrant so that it is an equal distance from three locations indicated below.</a:t>
            </a:r>
          </a:p>
          <a:p>
            <a:pPr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18471"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Placing a Fire Hydrant</a:t>
            </a:r>
          </a:p>
        </p:txBody>
      </p:sp>
      <p:grpSp>
        <p:nvGrpSpPr>
          <p:cNvPr id="7" name="Group 6"/>
          <p:cNvGrpSpPr/>
          <p:nvPr/>
        </p:nvGrpSpPr>
        <p:grpSpPr>
          <a:xfrm>
            <a:off x="2462784" y="2743200"/>
            <a:ext cx="4185920" cy="2630170"/>
            <a:chOff x="-16256" y="129425"/>
            <a:chExt cx="4185920" cy="2630170"/>
          </a:xfrm>
        </p:grpSpPr>
        <p:grpSp>
          <p:nvGrpSpPr>
            <p:cNvPr id="9" name="Group 8"/>
            <p:cNvGrpSpPr/>
            <p:nvPr/>
          </p:nvGrpSpPr>
          <p:grpSpPr>
            <a:xfrm>
              <a:off x="-16256" y="129425"/>
              <a:ext cx="4185920" cy="2630170"/>
              <a:chOff x="-16256" y="129425"/>
              <a:chExt cx="4185920" cy="2630170"/>
            </a:xfrm>
          </p:grpSpPr>
          <p:grpSp>
            <p:nvGrpSpPr>
              <p:cNvPr id="14" name="Group 13"/>
              <p:cNvGrpSpPr/>
              <p:nvPr/>
            </p:nvGrpSpPr>
            <p:grpSpPr>
              <a:xfrm>
                <a:off x="-16256" y="129425"/>
                <a:ext cx="4185920" cy="2630170"/>
                <a:chOff x="-16256" y="129425"/>
                <a:chExt cx="4185920" cy="2630170"/>
              </a:xfrm>
            </p:grpSpPr>
            <p:sp>
              <p:nvSpPr>
                <p:cNvPr id="18" name="Rectangle 17"/>
                <p:cNvSpPr/>
                <p:nvPr/>
              </p:nvSpPr>
              <p:spPr>
                <a:xfrm>
                  <a:off x="-16256" y="129425"/>
                  <a:ext cx="4185920" cy="263017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9" name="Text Box 158"/>
                <p:cNvSpPr txBox="1"/>
                <p:nvPr/>
              </p:nvSpPr>
              <p:spPr>
                <a:xfrm>
                  <a:off x="1330036" y="635330"/>
                  <a:ext cx="219687" cy="27904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0"/>
                    </a:spcAft>
                  </a:pPr>
                  <a:r>
                    <a:rPr lang="en-US" sz="1100" i="1">
                      <a:effectLst/>
                      <a:ea typeface="Calibri"/>
                      <a:cs typeface="Times New Roman"/>
                    </a:rPr>
                    <a:t>A</a:t>
                  </a:r>
                  <a:endParaRPr lang="en-US" sz="1100">
                    <a:effectLst/>
                    <a:ea typeface="Calibri"/>
                    <a:cs typeface="Times New Roman"/>
                  </a:endParaRPr>
                </a:p>
              </p:txBody>
            </p:sp>
            <p:sp>
              <p:nvSpPr>
                <p:cNvPr id="20" name="Text Box 159"/>
                <p:cNvSpPr txBox="1"/>
                <p:nvPr/>
              </p:nvSpPr>
              <p:spPr>
                <a:xfrm>
                  <a:off x="1377538" y="1929740"/>
                  <a:ext cx="219068" cy="27874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0"/>
                    </a:spcAft>
                  </a:pPr>
                  <a:r>
                    <a:rPr lang="en-US" sz="1100" i="1">
                      <a:effectLst/>
                      <a:ea typeface="Calibri"/>
                      <a:cs typeface="Times New Roman"/>
                    </a:rPr>
                    <a:t>C</a:t>
                  </a:r>
                  <a:endParaRPr lang="en-US" sz="1100">
                    <a:effectLst/>
                    <a:ea typeface="Calibri"/>
                    <a:cs typeface="Times New Roman"/>
                  </a:endParaRPr>
                </a:p>
              </p:txBody>
            </p:sp>
            <p:sp>
              <p:nvSpPr>
                <p:cNvPr id="21" name="Text Box 160"/>
                <p:cNvSpPr txBox="1"/>
                <p:nvPr/>
              </p:nvSpPr>
              <p:spPr>
                <a:xfrm>
                  <a:off x="2778826" y="1187533"/>
                  <a:ext cx="219068" cy="27874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0"/>
                    </a:spcAft>
                  </a:pPr>
                  <a:r>
                    <a:rPr lang="en-US" sz="1100" i="1">
                      <a:effectLst/>
                      <a:ea typeface="Calibri"/>
                      <a:cs typeface="Times New Roman"/>
                    </a:rPr>
                    <a:t>B</a:t>
                  </a:r>
                  <a:endParaRPr lang="en-US" sz="1100">
                    <a:effectLst/>
                    <a:ea typeface="Calibri"/>
                    <a:cs typeface="Times New Roman"/>
                  </a:endParaRPr>
                </a:p>
              </p:txBody>
            </p:sp>
          </p:grpSp>
          <p:sp>
            <p:nvSpPr>
              <p:cNvPr id="15" name="Oval 14"/>
              <p:cNvSpPr/>
              <p:nvPr/>
            </p:nvSpPr>
            <p:spPr>
              <a:xfrm>
                <a:off x="1549730" y="813460"/>
                <a:ext cx="45084" cy="4508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6" name="Oval 15"/>
              <p:cNvSpPr/>
              <p:nvPr/>
            </p:nvSpPr>
            <p:spPr>
              <a:xfrm>
                <a:off x="2766950" y="1258785"/>
                <a:ext cx="45084" cy="4508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 name="Oval 16"/>
              <p:cNvSpPr/>
              <p:nvPr/>
            </p:nvSpPr>
            <p:spPr>
              <a:xfrm>
                <a:off x="1632857" y="1923803"/>
                <a:ext cx="45084" cy="4508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0" name="Group 9"/>
            <p:cNvGrpSpPr/>
            <p:nvPr/>
          </p:nvGrpSpPr>
          <p:grpSpPr>
            <a:xfrm>
              <a:off x="1573480" y="837210"/>
              <a:ext cx="1223158" cy="1110219"/>
              <a:chOff x="0" y="0"/>
              <a:chExt cx="1223158" cy="1110219"/>
            </a:xfrm>
          </p:grpSpPr>
          <p:cxnSp>
            <p:nvCxnSpPr>
              <p:cNvPr id="12" name="Straight Connector 11"/>
              <p:cNvCxnSpPr/>
              <p:nvPr/>
            </p:nvCxnSpPr>
            <p:spPr>
              <a:xfrm>
                <a:off x="0" y="0"/>
                <a:ext cx="1210570" cy="442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89065" y="445325"/>
                <a:ext cx="1134093" cy="6648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161187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457200" y="1143000"/>
            <a:ext cx="8229600" cy="1219200"/>
          </a:xfrm>
        </p:spPr>
        <p:txBody>
          <a:bodyPr/>
          <a:lstStyle/>
          <a:p>
            <a:r>
              <a:rPr lang="en-US" sz="2800" dirty="0">
                <a:solidFill>
                  <a:schemeClr val="tx1"/>
                </a:solidFill>
              </a:rPr>
              <a:t>You have been asked to place a fire hydrant so that it is an equal distance from three locations indicated below.</a:t>
            </a:r>
          </a:p>
          <a:p>
            <a:pPr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18471"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Placing a Fire Hydrant</a:t>
            </a:r>
          </a:p>
        </p:txBody>
      </p:sp>
      <p:grpSp>
        <p:nvGrpSpPr>
          <p:cNvPr id="22" name="Group 21"/>
          <p:cNvGrpSpPr/>
          <p:nvPr/>
        </p:nvGrpSpPr>
        <p:grpSpPr>
          <a:xfrm>
            <a:off x="2462784" y="2574671"/>
            <a:ext cx="4185920" cy="2795905"/>
            <a:chOff x="0" y="0"/>
            <a:chExt cx="4185920" cy="2796425"/>
          </a:xfrm>
        </p:grpSpPr>
        <p:grpSp>
          <p:nvGrpSpPr>
            <p:cNvPr id="23" name="Group 22"/>
            <p:cNvGrpSpPr/>
            <p:nvPr/>
          </p:nvGrpSpPr>
          <p:grpSpPr>
            <a:xfrm>
              <a:off x="0" y="0"/>
              <a:ext cx="4185920" cy="2796425"/>
              <a:chOff x="0" y="0"/>
              <a:chExt cx="4185920" cy="2796425"/>
            </a:xfrm>
          </p:grpSpPr>
          <p:grpSp>
            <p:nvGrpSpPr>
              <p:cNvPr id="27" name="Group 26"/>
              <p:cNvGrpSpPr/>
              <p:nvPr/>
            </p:nvGrpSpPr>
            <p:grpSpPr>
              <a:xfrm>
                <a:off x="0" y="0"/>
                <a:ext cx="4185920" cy="2796425"/>
                <a:chOff x="0" y="0"/>
                <a:chExt cx="4185920" cy="2796425"/>
              </a:xfrm>
            </p:grpSpPr>
            <p:grpSp>
              <p:nvGrpSpPr>
                <p:cNvPr id="31" name="Group 30"/>
                <p:cNvGrpSpPr/>
                <p:nvPr/>
              </p:nvGrpSpPr>
              <p:grpSpPr>
                <a:xfrm>
                  <a:off x="0" y="0"/>
                  <a:ext cx="4185920" cy="2796425"/>
                  <a:chOff x="0" y="0"/>
                  <a:chExt cx="4185920" cy="2796425"/>
                </a:xfrm>
              </p:grpSpPr>
              <p:sp>
                <p:nvSpPr>
                  <p:cNvPr id="35" name="Rectangle 34"/>
                  <p:cNvSpPr/>
                  <p:nvPr/>
                </p:nvSpPr>
                <p:spPr>
                  <a:xfrm>
                    <a:off x="0" y="166255"/>
                    <a:ext cx="4185920" cy="263017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6" name="Group 35"/>
                  <p:cNvGrpSpPr/>
                  <p:nvPr/>
                </p:nvGrpSpPr>
                <p:grpSpPr>
                  <a:xfrm>
                    <a:off x="754083" y="0"/>
                    <a:ext cx="2856464" cy="2756263"/>
                    <a:chOff x="0" y="0"/>
                    <a:chExt cx="2856464" cy="2756263"/>
                  </a:xfrm>
                </p:grpSpPr>
                <p:sp>
                  <p:nvSpPr>
                    <p:cNvPr id="37" name="Oval 36"/>
                    <p:cNvSpPr/>
                    <p:nvPr/>
                  </p:nvSpPr>
                  <p:spPr>
                    <a:xfrm>
                      <a:off x="83127" y="1110343"/>
                      <a:ext cx="1644650" cy="1645920"/>
                    </a:xfrm>
                    <a:prstGeom prst="ellipse">
                      <a:avLst/>
                    </a:prstGeom>
                    <a:noFill/>
                    <a:ln w="952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8" name="Oval 37"/>
                    <p:cNvSpPr/>
                    <p:nvPr/>
                  </p:nvSpPr>
                  <p:spPr>
                    <a:xfrm>
                      <a:off x="0" y="0"/>
                      <a:ext cx="1645181" cy="1645920"/>
                    </a:xfrm>
                    <a:prstGeom prst="ellipse">
                      <a:avLst/>
                    </a:prstGeom>
                    <a:noFill/>
                    <a:ln w="952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9" name="Oval 38"/>
                    <p:cNvSpPr/>
                    <p:nvPr/>
                  </p:nvSpPr>
                  <p:spPr>
                    <a:xfrm>
                      <a:off x="1211283" y="445325"/>
                      <a:ext cx="1645181" cy="1645920"/>
                    </a:xfrm>
                    <a:prstGeom prst="ellipse">
                      <a:avLst/>
                    </a:prstGeom>
                    <a:noFill/>
                    <a:ln w="952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32" name="Text Box 190"/>
                <p:cNvSpPr txBox="1"/>
                <p:nvPr/>
              </p:nvSpPr>
              <p:spPr>
                <a:xfrm>
                  <a:off x="1330036" y="635330"/>
                  <a:ext cx="219687" cy="27904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0"/>
                    </a:spcAft>
                  </a:pPr>
                  <a:r>
                    <a:rPr lang="en-US" sz="1100" i="1">
                      <a:effectLst/>
                      <a:ea typeface="Calibri"/>
                      <a:cs typeface="Times New Roman"/>
                    </a:rPr>
                    <a:t>A</a:t>
                  </a:r>
                  <a:endParaRPr lang="en-US" sz="1100">
                    <a:effectLst/>
                    <a:ea typeface="Calibri"/>
                    <a:cs typeface="Times New Roman"/>
                  </a:endParaRPr>
                </a:p>
              </p:txBody>
            </p:sp>
            <p:sp>
              <p:nvSpPr>
                <p:cNvPr id="33" name="Text Box 191"/>
                <p:cNvSpPr txBox="1"/>
                <p:nvPr/>
              </p:nvSpPr>
              <p:spPr>
                <a:xfrm>
                  <a:off x="1377538" y="1929740"/>
                  <a:ext cx="219068" cy="27874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0"/>
                    </a:spcAft>
                  </a:pPr>
                  <a:r>
                    <a:rPr lang="en-US" sz="1100" i="1">
                      <a:effectLst/>
                      <a:ea typeface="Calibri"/>
                      <a:cs typeface="Times New Roman"/>
                    </a:rPr>
                    <a:t>C</a:t>
                  </a:r>
                  <a:endParaRPr lang="en-US" sz="1100">
                    <a:effectLst/>
                    <a:ea typeface="Calibri"/>
                    <a:cs typeface="Times New Roman"/>
                  </a:endParaRPr>
                </a:p>
              </p:txBody>
            </p:sp>
            <p:sp>
              <p:nvSpPr>
                <p:cNvPr id="34" name="Text Box 192"/>
                <p:cNvSpPr txBox="1"/>
                <p:nvPr/>
              </p:nvSpPr>
              <p:spPr>
                <a:xfrm>
                  <a:off x="2778826" y="1187533"/>
                  <a:ext cx="219068" cy="27874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0"/>
                    </a:spcAft>
                  </a:pPr>
                  <a:r>
                    <a:rPr lang="en-US" sz="1100" i="1">
                      <a:effectLst/>
                      <a:ea typeface="Calibri"/>
                      <a:cs typeface="Times New Roman"/>
                    </a:rPr>
                    <a:t>B</a:t>
                  </a:r>
                  <a:endParaRPr lang="en-US" sz="1100">
                    <a:effectLst/>
                    <a:ea typeface="Calibri"/>
                    <a:cs typeface="Times New Roman"/>
                  </a:endParaRPr>
                </a:p>
              </p:txBody>
            </p:sp>
          </p:grpSp>
          <p:sp>
            <p:nvSpPr>
              <p:cNvPr id="28" name="Oval 27"/>
              <p:cNvSpPr/>
              <p:nvPr/>
            </p:nvSpPr>
            <p:spPr>
              <a:xfrm>
                <a:off x="1549730" y="813460"/>
                <a:ext cx="45084" cy="4508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9" name="Oval 28"/>
              <p:cNvSpPr/>
              <p:nvPr/>
            </p:nvSpPr>
            <p:spPr>
              <a:xfrm>
                <a:off x="2766950" y="1258785"/>
                <a:ext cx="45084" cy="4508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Oval 29"/>
              <p:cNvSpPr/>
              <p:nvPr/>
            </p:nvSpPr>
            <p:spPr>
              <a:xfrm>
                <a:off x="1632857" y="1923803"/>
                <a:ext cx="45084" cy="4508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24" name="Group 23"/>
            <p:cNvGrpSpPr/>
            <p:nvPr/>
          </p:nvGrpSpPr>
          <p:grpSpPr>
            <a:xfrm>
              <a:off x="1573480" y="837210"/>
              <a:ext cx="1223158" cy="1110219"/>
              <a:chOff x="0" y="0"/>
              <a:chExt cx="1223158" cy="1110219"/>
            </a:xfrm>
          </p:grpSpPr>
          <p:cxnSp>
            <p:nvCxnSpPr>
              <p:cNvPr id="25" name="Straight Connector 24"/>
              <p:cNvCxnSpPr/>
              <p:nvPr/>
            </p:nvCxnSpPr>
            <p:spPr>
              <a:xfrm>
                <a:off x="0" y="0"/>
                <a:ext cx="1210570" cy="442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89065" y="445325"/>
                <a:ext cx="1134093" cy="6648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8138105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457200" y="1143000"/>
            <a:ext cx="8229600" cy="1219200"/>
          </a:xfrm>
        </p:spPr>
        <p:txBody>
          <a:bodyPr/>
          <a:lstStyle/>
          <a:p>
            <a:r>
              <a:rPr lang="en-US" sz="2800" dirty="0">
                <a:solidFill>
                  <a:schemeClr val="tx1"/>
                </a:solidFill>
              </a:rPr>
              <a:t>You have been asked to place a fire hydrant so that it is an equal distance from three locations indicated below.</a:t>
            </a:r>
          </a:p>
          <a:p>
            <a:pPr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18471"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Placing a Fire Hydrant</a:t>
            </a:r>
          </a:p>
        </p:txBody>
      </p:sp>
      <p:grpSp>
        <p:nvGrpSpPr>
          <p:cNvPr id="40" name="Group 39"/>
          <p:cNvGrpSpPr/>
          <p:nvPr/>
        </p:nvGrpSpPr>
        <p:grpSpPr>
          <a:xfrm>
            <a:off x="2466848" y="2574671"/>
            <a:ext cx="4185920" cy="2795905"/>
            <a:chOff x="0" y="0"/>
            <a:chExt cx="4185920" cy="2795905"/>
          </a:xfrm>
        </p:grpSpPr>
        <p:grpSp>
          <p:nvGrpSpPr>
            <p:cNvPr id="41" name="Group 40"/>
            <p:cNvGrpSpPr/>
            <p:nvPr/>
          </p:nvGrpSpPr>
          <p:grpSpPr>
            <a:xfrm>
              <a:off x="0" y="0"/>
              <a:ext cx="4185920" cy="2795905"/>
              <a:chOff x="0" y="0"/>
              <a:chExt cx="4185920" cy="2796425"/>
            </a:xfrm>
          </p:grpSpPr>
          <p:grpSp>
            <p:nvGrpSpPr>
              <p:cNvPr id="44" name="Group 43"/>
              <p:cNvGrpSpPr/>
              <p:nvPr/>
            </p:nvGrpSpPr>
            <p:grpSpPr>
              <a:xfrm>
                <a:off x="0" y="0"/>
                <a:ext cx="4185920" cy="2796425"/>
                <a:chOff x="0" y="0"/>
                <a:chExt cx="4185920" cy="2796425"/>
              </a:xfrm>
            </p:grpSpPr>
            <p:grpSp>
              <p:nvGrpSpPr>
                <p:cNvPr id="48" name="Group 47"/>
                <p:cNvGrpSpPr/>
                <p:nvPr/>
              </p:nvGrpSpPr>
              <p:grpSpPr>
                <a:xfrm>
                  <a:off x="0" y="0"/>
                  <a:ext cx="4185920" cy="2796425"/>
                  <a:chOff x="0" y="0"/>
                  <a:chExt cx="4185920" cy="2796425"/>
                </a:xfrm>
              </p:grpSpPr>
              <p:grpSp>
                <p:nvGrpSpPr>
                  <p:cNvPr id="52" name="Group 51"/>
                  <p:cNvGrpSpPr/>
                  <p:nvPr/>
                </p:nvGrpSpPr>
                <p:grpSpPr>
                  <a:xfrm>
                    <a:off x="0" y="0"/>
                    <a:ext cx="4185920" cy="2796425"/>
                    <a:chOff x="0" y="0"/>
                    <a:chExt cx="4185920" cy="2796425"/>
                  </a:xfrm>
                </p:grpSpPr>
                <p:sp>
                  <p:nvSpPr>
                    <p:cNvPr id="56" name="Rectangle 55"/>
                    <p:cNvSpPr/>
                    <p:nvPr/>
                  </p:nvSpPr>
                  <p:spPr>
                    <a:xfrm>
                      <a:off x="0" y="166255"/>
                      <a:ext cx="4185920" cy="263017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7" name="Group 56"/>
                    <p:cNvGrpSpPr/>
                    <p:nvPr/>
                  </p:nvGrpSpPr>
                  <p:grpSpPr>
                    <a:xfrm>
                      <a:off x="754083" y="0"/>
                      <a:ext cx="2856464" cy="2756263"/>
                      <a:chOff x="0" y="0"/>
                      <a:chExt cx="2856464" cy="2756263"/>
                    </a:xfrm>
                  </p:grpSpPr>
                  <p:sp>
                    <p:nvSpPr>
                      <p:cNvPr id="58" name="Oval 57"/>
                      <p:cNvSpPr/>
                      <p:nvPr/>
                    </p:nvSpPr>
                    <p:spPr>
                      <a:xfrm>
                        <a:off x="83127" y="1110343"/>
                        <a:ext cx="1644650" cy="1645920"/>
                      </a:xfrm>
                      <a:prstGeom prst="ellipse">
                        <a:avLst/>
                      </a:prstGeom>
                      <a:noFill/>
                      <a:ln w="952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9" name="Oval 58"/>
                      <p:cNvSpPr/>
                      <p:nvPr/>
                    </p:nvSpPr>
                    <p:spPr>
                      <a:xfrm>
                        <a:off x="0" y="0"/>
                        <a:ext cx="1645181" cy="1645920"/>
                      </a:xfrm>
                      <a:prstGeom prst="ellipse">
                        <a:avLst/>
                      </a:prstGeom>
                      <a:noFill/>
                      <a:ln w="952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0" name="Oval 59"/>
                      <p:cNvSpPr/>
                      <p:nvPr/>
                    </p:nvSpPr>
                    <p:spPr>
                      <a:xfrm>
                        <a:off x="1211283" y="445325"/>
                        <a:ext cx="1645181" cy="1645920"/>
                      </a:xfrm>
                      <a:prstGeom prst="ellipse">
                        <a:avLst/>
                      </a:prstGeom>
                      <a:noFill/>
                      <a:ln w="952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53" name="Text Box 208"/>
                  <p:cNvSpPr txBox="1"/>
                  <p:nvPr/>
                </p:nvSpPr>
                <p:spPr>
                  <a:xfrm>
                    <a:off x="1330036" y="635330"/>
                    <a:ext cx="219687" cy="27904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0"/>
                      </a:spcAft>
                    </a:pPr>
                    <a:r>
                      <a:rPr lang="en-US" sz="1100" i="1">
                        <a:effectLst/>
                        <a:ea typeface="Calibri"/>
                        <a:cs typeface="Times New Roman"/>
                      </a:rPr>
                      <a:t>A</a:t>
                    </a:r>
                    <a:endParaRPr lang="en-US" sz="1100">
                      <a:effectLst/>
                      <a:ea typeface="Calibri"/>
                      <a:cs typeface="Times New Roman"/>
                    </a:endParaRPr>
                  </a:p>
                </p:txBody>
              </p:sp>
              <p:sp>
                <p:nvSpPr>
                  <p:cNvPr id="54" name="Text Box 209"/>
                  <p:cNvSpPr txBox="1"/>
                  <p:nvPr/>
                </p:nvSpPr>
                <p:spPr>
                  <a:xfrm>
                    <a:off x="1377538" y="1929740"/>
                    <a:ext cx="219068" cy="27874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0"/>
                      </a:spcAft>
                    </a:pPr>
                    <a:r>
                      <a:rPr lang="en-US" sz="1100" i="1">
                        <a:effectLst/>
                        <a:ea typeface="Calibri"/>
                        <a:cs typeface="Times New Roman"/>
                      </a:rPr>
                      <a:t>C</a:t>
                    </a:r>
                    <a:endParaRPr lang="en-US" sz="1100">
                      <a:effectLst/>
                      <a:ea typeface="Calibri"/>
                      <a:cs typeface="Times New Roman"/>
                    </a:endParaRPr>
                  </a:p>
                </p:txBody>
              </p:sp>
              <p:sp>
                <p:nvSpPr>
                  <p:cNvPr id="55" name="Text Box 210"/>
                  <p:cNvSpPr txBox="1"/>
                  <p:nvPr/>
                </p:nvSpPr>
                <p:spPr>
                  <a:xfrm>
                    <a:off x="2778826" y="1187533"/>
                    <a:ext cx="219068" cy="27874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0"/>
                      </a:spcAft>
                    </a:pPr>
                    <a:r>
                      <a:rPr lang="en-US" sz="1100" i="1">
                        <a:effectLst/>
                        <a:ea typeface="Calibri"/>
                        <a:cs typeface="Times New Roman"/>
                      </a:rPr>
                      <a:t>B</a:t>
                    </a:r>
                    <a:endParaRPr lang="en-US" sz="1100">
                      <a:effectLst/>
                      <a:ea typeface="Calibri"/>
                      <a:cs typeface="Times New Roman"/>
                    </a:endParaRPr>
                  </a:p>
                </p:txBody>
              </p:sp>
            </p:grpSp>
            <p:sp>
              <p:nvSpPr>
                <p:cNvPr id="49" name="Oval 48"/>
                <p:cNvSpPr/>
                <p:nvPr/>
              </p:nvSpPr>
              <p:spPr>
                <a:xfrm>
                  <a:off x="1549730" y="813460"/>
                  <a:ext cx="45084" cy="4508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0" name="Oval 49"/>
                <p:cNvSpPr/>
                <p:nvPr/>
              </p:nvSpPr>
              <p:spPr>
                <a:xfrm>
                  <a:off x="2766950" y="1258785"/>
                  <a:ext cx="45084" cy="4508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1" name="Oval 50"/>
                <p:cNvSpPr/>
                <p:nvPr/>
              </p:nvSpPr>
              <p:spPr>
                <a:xfrm>
                  <a:off x="1632857" y="1923803"/>
                  <a:ext cx="45084" cy="4508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45" name="Group 44"/>
              <p:cNvGrpSpPr/>
              <p:nvPr/>
            </p:nvGrpSpPr>
            <p:grpSpPr>
              <a:xfrm>
                <a:off x="1573480" y="837210"/>
                <a:ext cx="1223158" cy="1110219"/>
                <a:chOff x="0" y="0"/>
                <a:chExt cx="1223158" cy="1110219"/>
              </a:xfrm>
            </p:grpSpPr>
            <p:cxnSp>
              <p:nvCxnSpPr>
                <p:cNvPr id="46" name="Straight Connector 45"/>
                <p:cNvCxnSpPr/>
                <p:nvPr/>
              </p:nvCxnSpPr>
              <p:spPr>
                <a:xfrm>
                  <a:off x="0" y="0"/>
                  <a:ext cx="1210570" cy="4426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89065" y="445325"/>
                  <a:ext cx="1134093" cy="6648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42" name="Straight Connector 41"/>
            <p:cNvCxnSpPr/>
            <p:nvPr/>
          </p:nvCxnSpPr>
          <p:spPr>
            <a:xfrm flipH="1">
              <a:off x="1816925" y="249382"/>
              <a:ext cx="658974" cy="1786890"/>
            </a:xfrm>
            <a:prstGeom prst="line">
              <a:avLst/>
            </a:prstGeom>
            <a:ln w="952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632857" y="593766"/>
              <a:ext cx="1163781" cy="1994535"/>
            </a:xfrm>
            <a:prstGeom prst="line">
              <a:avLst/>
            </a:prstGeom>
            <a:ln w="952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969122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286000"/>
          </a:xfrm>
        </p:spPr>
        <p:txBody>
          <a:bodyPr/>
          <a:lstStyle/>
          <a:p>
            <a:r>
              <a:rPr lang="en-US" sz="2800" dirty="0">
                <a:solidFill>
                  <a:schemeClr val="tx1"/>
                </a:solidFill>
              </a:rPr>
              <a:t>A bicycle has two gears, one of radius 3 centimeters and the other of radius 7 centimeters. The gears are attached so that the centers are 37 centimeters apart. The manufacturer needs to produce a chain that will fit around the two gears. How long should the chain be?</a:t>
            </a:r>
          </a:p>
          <a:p>
            <a:pPr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75858"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Two Wheels and a Belt</a:t>
            </a:r>
          </a:p>
        </p:txBody>
      </p:sp>
      <p:grpSp>
        <p:nvGrpSpPr>
          <p:cNvPr id="27" name="Group 26"/>
          <p:cNvGrpSpPr/>
          <p:nvPr/>
        </p:nvGrpSpPr>
        <p:grpSpPr>
          <a:xfrm>
            <a:off x="2446886" y="3810000"/>
            <a:ext cx="4419600" cy="1397000"/>
            <a:chOff x="0" y="0"/>
            <a:chExt cx="4419600" cy="1397000"/>
          </a:xfrm>
        </p:grpSpPr>
        <p:sp>
          <p:nvSpPr>
            <p:cNvPr id="28" name="Rectangle 27"/>
            <p:cNvSpPr/>
            <p:nvPr/>
          </p:nvSpPr>
          <p:spPr>
            <a:xfrm>
              <a:off x="0" y="0"/>
              <a:ext cx="4419600" cy="1397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9" name="Group 28"/>
            <p:cNvGrpSpPr/>
            <p:nvPr/>
          </p:nvGrpSpPr>
          <p:grpSpPr>
            <a:xfrm>
              <a:off x="50800" y="57150"/>
              <a:ext cx="4311017" cy="1289049"/>
              <a:chOff x="0" y="5938"/>
              <a:chExt cx="4311574" cy="1289304"/>
            </a:xfrm>
          </p:grpSpPr>
          <p:sp>
            <p:nvSpPr>
              <p:cNvPr id="30" name="Chord 29"/>
              <p:cNvSpPr/>
              <p:nvPr/>
            </p:nvSpPr>
            <p:spPr>
              <a:xfrm>
                <a:off x="0" y="374073"/>
                <a:ext cx="557784" cy="557784"/>
              </a:xfrm>
              <a:prstGeom prst="chord">
                <a:avLst>
                  <a:gd name="adj1" fmla="val 5426717"/>
                  <a:gd name="adj2" fmla="val 159031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31" name="Straight Connector 30"/>
              <p:cNvCxnSpPr>
                <a:endCxn id="39" idx="0"/>
              </p:cNvCxnSpPr>
              <p:nvPr/>
            </p:nvCxnSpPr>
            <p:spPr>
              <a:xfrm flipV="1">
                <a:off x="255318" y="5938"/>
                <a:ext cx="3400323" cy="3673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endCxn id="39" idx="4"/>
              </p:cNvCxnSpPr>
              <p:nvPr/>
            </p:nvCxnSpPr>
            <p:spPr>
              <a:xfrm>
                <a:off x="267195" y="932213"/>
                <a:ext cx="3388446" cy="35388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Chord 32"/>
              <p:cNvSpPr/>
              <p:nvPr/>
            </p:nvSpPr>
            <p:spPr>
              <a:xfrm flipH="1">
                <a:off x="3022270" y="5938"/>
                <a:ext cx="1289304" cy="1289304"/>
              </a:xfrm>
              <a:prstGeom prst="chord">
                <a:avLst>
                  <a:gd name="adj1" fmla="val 5325150"/>
                  <a:gd name="adj2" fmla="val 162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4" name="Group 33"/>
              <p:cNvGrpSpPr/>
              <p:nvPr/>
            </p:nvGrpSpPr>
            <p:grpSpPr>
              <a:xfrm>
                <a:off x="11875" y="5938"/>
                <a:ext cx="4283710" cy="1280160"/>
                <a:chOff x="5939" y="0"/>
                <a:chExt cx="4284616" cy="1280160"/>
              </a:xfrm>
            </p:grpSpPr>
            <p:sp>
              <p:nvSpPr>
                <p:cNvPr id="38" name="Oval 37"/>
                <p:cNvSpPr/>
                <p:nvPr/>
              </p:nvSpPr>
              <p:spPr>
                <a:xfrm>
                  <a:off x="5939" y="368135"/>
                  <a:ext cx="548640" cy="55778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9" name="Oval 38"/>
                <p:cNvSpPr/>
                <p:nvPr/>
              </p:nvSpPr>
              <p:spPr>
                <a:xfrm>
                  <a:off x="3010395" y="0"/>
                  <a:ext cx="1280160" cy="128016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1" name="Straight Connector 60"/>
                <p:cNvCxnSpPr/>
                <p:nvPr/>
              </p:nvCxnSpPr>
              <p:spPr>
                <a:xfrm>
                  <a:off x="273132" y="641267"/>
                  <a:ext cx="3383280" cy="0"/>
                </a:xfrm>
                <a:prstGeom prst="line">
                  <a:avLst/>
                </a:prstGeom>
                <a:ln>
                  <a:solidFill>
                    <a:schemeClr val="tx1"/>
                  </a:solidFill>
                  <a:prstDash val="sysDash"/>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3651662" y="641267"/>
                  <a:ext cx="439387" cy="475013"/>
                </a:xfrm>
                <a:prstGeom prst="straightConnector1">
                  <a:avLst/>
                </a:prstGeom>
                <a:ln>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H="1">
                  <a:off x="89065" y="641267"/>
                  <a:ext cx="184067" cy="195943"/>
                </a:xfrm>
                <a:prstGeom prst="straightConnector1">
                  <a:avLst/>
                </a:prstGeom>
                <a:ln>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grpSp>
          <p:sp>
            <p:nvSpPr>
              <p:cNvPr id="35" name="Text Box 309"/>
              <p:cNvSpPr txBox="1"/>
              <p:nvPr/>
            </p:nvSpPr>
            <p:spPr>
              <a:xfrm>
                <a:off x="100940" y="635330"/>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36" name="Text Box 310"/>
              <p:cNvSpPr txBox="1"/>
              <p:nvPr/>
            </p:nvSpPr>
            <p:spPr>
              <a:xfrm>
                <a:off x="1525979" y="611579"/>
                <a:ext cx="581824"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37 cm</a:t>
                </a:r>
                <a:endParaRPr lang="en-US" sz="1100">
                  <a:effectLst/>
                  <a:ea typeface="Calibri"/>
                  <a:cs typeface="Times New Roman"/>
                </a:endParaRPr>
              </a:p>
            </p:txBody>
          </p:sp>
          <p:sp>
            <p:nvSpPr>
              <p:cNvPr id="37" name="Text Box 311"/>
              <p:cNvSpPr txBox="1"/>
              <p:nvPr/>
            </p:nvSpPr>
            <p:spPr>
              <a:xfrm>
                <a:off x="3491346" y="760021"/>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7 cm</a:t>
                </a:r>
                <a:endParaRPr lang="en-US" sz="1100">
                  <a:effectLst/>
                  <a:ea typeface="Calibri"/>
                  <a:cs typeface="Times New Roman"/>
                </a:endParaRPr>
              </a:p>
            </p:txBody>
          </p:sp>
        </p:grpSp>
      </p:grpSp>
    </p:spTree>
    <p:extLst>
      <p:ext uri="{BB962C8B-B14F-4D97-AF65-F5344CB8AC3E}">
        <p14:creationId xmlns:p14="http://schemas.microsoft.com/office/powerpoint/2010/main" val="18357959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286000"/>
          </a:xfrm>
        </p:spPr>
        <p:txBody>
          <a:bodyPr/>
          <a:lstStyle/>
          <a:p>
            <a:r>
              <a:rPr lang="en-US" sz="2800" dirty="0">
                <a:solidFill>
                  <a:schemeClr val="tx1"/>
                </a:solidFill>
              </a:rPr>
              <a:t>The length of the chain consists of four parts: two segments tangent to the two circles, and two circular arcs.</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75858"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Two Wheels and a Belt</a:t>
            </a:r>
          </a:p>
        </p:txBody>
      </p:sp>
      <p:grpSp>
        <p:nvGrpSpPr>
          <p:cNvPr id="27" name="Group 26"/>
          <p:cNvGrpSpPr/>
          <p:nvPr/>
        </p:nvGrpSpPr>
        <p:grpSpPr>
          <a:xfrm>
            <a:off x="2446886" y="3810000"/>
            <a:ext cx="4419600" cy="1397000"/>
            <a:chOff x="0" y="0"/>
            <a:chExt cx="4419600" cy="1397000"/>
          </a:xfrm>
        </p:grpSpPr>
        <p:sp>
          <p:nvSpPr>
            <p:cNvPr id="28" name="Rectangle 27"/>
            <p:cNvSpPr/>
            <p:nvPr/>
          </p:nvSpPr>
          <p:spPr>
            <a:xfrm>
              <a:off x="0" y="0"/>
              <a:ext cx="4419600" cy="1397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9" name="Group 28"/>
            <p:cNvGrpSpPr/>
            <p:nvPr/>
          </p:nvGrpSpPr>
          <p:grpSpPr>
            <a:xfrm>
              <a:off x="50800" y="57150"/>
              <a:ext cx="4311017" cy="1289049"/>
              <a:chOff x="0" y="5938"/>
              <a:chExt cx="4311574" cy="1289304"/>
            </a:xfrm>
          </p:grpSpPr>
          <p:sp>
            <p:nvSpPr>
              <p:cNvPr id="30" name="Chord 29"/>
              <p:cNvSpPr/>
              <p:nvPr/>
            </p:nvSpPr>
            <p:spPr>
              <a:xfrm>
                <a:off x="0" y="374073"/>
                <a:ext cx="557784" cy="557784"/>
              </a:xfrm>
              <a:prstGeom prst="chord">
                <a:avLst>
                  <a:gd name="adj1" fmla="val 5426717"/>
                  <a:gd name="adj2" fmla="val 159031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31" name="Straight Connector 30"/>
              <p:cNvCxnSpPr>
                <a:endCxn id="39" idx="0"/>
              </p:cNvCxnSpPr>
              <p:nvPr/>
            </p:nvCxnSpPr>
            <p:spPr>
              <a:xfrm flipV="1">
                <a:off x="255318" y="5938"/>
                <a:ext cx="3400323" cy="3673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endCxn id="39" idx="4"/>
              </p:cNvCxnSpPr>
              <p:nvPr/>
            </p:nvCxnSpPr>
            <p:spPr>
              <a:xfrm>
                <a:off x="267195" y="932213"/>
                <a:ext cx="3388446" cy="35388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Chord 32"/>
              <p:cNvSpPr/>
              <p:nvPr/>
            </p:nvSpPr>
            <p:spPr>
              <a:xfrm flipH="1">
                <a:off x="3022270" y="5938"/>
                <a:ext cx="1289304" cy="1289304"/>
              </a:xfrm>
              <a:prstGeom prst="chord">
                <a:avLst>
                  <a:gd name="adj1" fmla="val 5325150"/>
                  <a:gd name="adj2" fmla="val 162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4" name="Group 33"/>
              <p:cNvGrpSpPr/>
              <p:nvPr/>
            </p:nvGrpSpPr>
            <p:grpSpPr>
              <a:xfrm>
                <a:off x="11875" y="5938"/>
                <a:ext cx="4283710" cy="1280160"/>
                <a:chOff x="5939" y="0"/>
                <a:chExt cx="4284616" cy="1280160"/>
              </a:xfrm>
            </p:grpSpPr>
            <p:sp>
              <p:nvSpPr>
                <p:cNvPr id="38" name="Oval 37"/>
                <p:cNvSpPr/>
                <p:nvPr/>
              </p:nvSpPr>
              <p:spPr>
                <a:xfrm>
                  <a:off x="5939" y="368135"/>
                  <a:ext cx="548640" cy="55778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9" name="Oval 38"/>
                <p:cNvSpPr/>
                <p:nvPr/>
              </p:nvSpPr>
              <p:spPr>
                <a:xfrm>
                  <a:off x="3010395" y="0"/>
                  <a:ext cx="1280160" cy="128016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1" name="Straight Connector 60"/>
                <p:cNvCxnSpPr/>
                <p:nvPr/>
              </p:nvCxnSpPr>
              <p:spPr>
                <a:xfrm>
                  <a:off x="273132" y="641267"/>
                  <a:ext cx="3383280" cy="0"/>
                </a:xfrm>
                <a:prstGeom prst="line">
                  <a:avLst/>
                </a:prstGeom>
                <a:ln>
                  <a:solidFill>
                    <a:schemeClr val="tx1"/>
                  </a:solidFill>
                  <a:prstDash val="sysDash"/>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3651662" y="641267"/>
                  <a:ext cx="439387" cy="475013"/>
                </a:xfrm>
                <a:prstGeom prst="straightConnector1">
                  <a:avLst/>
                </a:prstGeom>
                <a:ln>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H="1">
                  <a:off x="89065" y="641267"/>
                  <a:ext cx="184067" cy="195943"/>
                </a:xfrm>
                <a:prstGeom prst="straightConnector1">
                  <a:avLst/>
                </a:prstGeom>
                <a:ln>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grpSp>
          <p:sp>
            <p:nvSpPr>
              <p:cNvPr id="35" name="Text Box 309"/>
              <p:cNvSpPr txBox="1"/>
              <p:nvPr/>
            </p:nvSpPr>
            <p:spPr>
              <a:xfrm>
                <a:off x="100940" y="635330"/>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36" name="Text Box 310"/>
              <p:cNvSpPr txBox="1"/>
              <p:nvPr/>
            </p:nvSpPr>
            <p:spPr>
              <a:xfrm>
                <a:off x="1525979" y="611579"/>
                <a:ext cx="581824"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37 cm</a:t>
                </a:r>
                <a:endParaRPr lang="en-US" sz="1100">
                  <a:effectLst/>
                  <a:ea typeface="Calibri"/>
                  <a:cs typeface="Times New Roman"/>
                </a:endParaRPr>
              </a:p>
            </p:txBody>
          </p:sp>
          <p:sp>
            <p:nvSpPr>
              <p:cNvPr id="37" name="Text Box 311"/>
              <p:cNvSpPr txBox="1"/>
              <p:nvPr/>
            </p:nvSpPr>
            <p:spPr>
              <a:xfrm>
                <a:off x="3491346" y="760021"/>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7 cm</a:t>
                </a:r>
                <a:endParaRPr lang="en-US" sz="1100">
                  <a:effectLst/>
                  <a:ea typeface="Calibri"/>
                  <a:cs typeface="Times New Roman"/>
                </a:endParaRPr>
              </a:p>
            </p:txBody>
          </p:sp>
        </p:grpSp>
      </p:grpSp>
    </p:spTree>
    <p:extLst>
      <p:ext uri="{BB962C8B-B14F-4D97-AF65-F5344CB8AC3E}">
        <p14:creationId xmlns:p14="http://schemas.microsoft.com/office/powerpoint/2010/main" val="12197271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286000"/>
          </a:xfrm>
        </p:spPr>
        <p:txBody>
          <a:bodyPr/>
          <a:lstStyle/>
          <a:p>
            <a:r>
              <a:rPr lang="en-US" sz="2800" dirty="0">
                <a:solidFill>
                  <a:schemeClr val="tx1"/>
                </a:solidFill>
              </a:rPr>
              <a:t>The two tangent segments are lengths of sides of a rectangle formed by the radius of the small gear. They are also the leg of a right triangle with hypotenuse 37 and leg 4.</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75858"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Two Wheels and a Belt</a:t>
            </a:r>
          </a:p>
        </p:txBody>
      </p:sp>
      <p:grpSp>
        <p:nvGrpSpPr>
          <p:cNvPr id="22" name="Group 21"/>
          <p:cNvGrpSpPr/>
          <p:nvPr/>
        </p:nvGrpSpPr>
        <p:grpSpPr>
          <a:xfrm>
            <a:off x="3749057" y="3050779"/>
            <a:ext cx="4585335" cy="1403350"/>
            <a:chOff x="0" y="0"/>
            <a:chExt cx="4585527" cy="1403350"/>
          </a:xfrm>
        </p:grpSpPr>
        <p:sp>
          <p:nvSpPr>
            <p:cNvPr id="23" name="Rectangle 22"/>
            <p:cNvSpPr/>
            <p:nvPr/>
          </p:nvSpPr>
          <p:spPr>
            <a:xfrm>
              <a:off x="0" y="0"/>
              <a:ext cx="4585527" cy="14033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4" name="Group 23"/>
            <p:cNvGrpSpPr/>
            <p:nvPr/>
          </p:nvGrpSpPr>
          <p:grpSpPr>
            <a:xfrm>
              <a:off x="63500" y="57150"/>
              <a:ext cx="4471671" cy="1294767"/>
              <a:chOff x="0" y="0"/>
              <a:chExt cx="4471807" cy="1294767"/>
            </a:xfrm>
          </p:grpSpPr>
          <p:grpSp>
            <p:nvGrpSpPr>
              <p:cNvPr id="25" name="Group 24"/>
              <p:cNvGrpSpPr/>
              <p:nvPr/>
            </p:nvGrpSpPr>
            <p:grpSpPr>
              <a:xfrm>
                <a:off x="0" y="0"/>
                <a:ext cx="4471807" cy="1294767"/>
                <a:chOff x="0" y="0"/>
                <a:chExt cx="4471807" cy="1294767"/>
              </a:xfrm>
            </p:grpSpPr>
            <p:grpSp>
              <p:nvGrpSpPr>
                <p:cNvPr id="43" name="Group 42"/>
                <p:cNvGrpSpPr/>
                <p:nvPr/>
              </p:nvGrpSpPr>
              <p:grpSpPr>
                <a:xfrm>
                  <a:off x="0" y="5936"/>
                  <a:ext cx="4471807" cy="1288831"/>
                  <a:chOff x="0" y="5936"/>
                  <a:chExt cx="4471807" cy="1288831"/>
                </a:xfrm>
              </p:grpSpPr>
              <p:grpSp>
                <p:nvGrpSpPr>
                  <p:cNvPr id="46" name="Group 45"/>
                  <p:cNvGrpSpPr/>
                  <p:nvPr/>
                </p:nvGrpSpPr>
                <p:grpSpPr>
                  <a:xfrm>
                    <a:off x="0" y="5936"/>
                    <a:ext cx="4471807" cy="1288831"/>
                    <a:chOff x="-160322" y="5938"/>
                    <a:chExt cx="4471896" cy="1289304"/>
                  </a:xfrm>
                </p:grpSpPr>
                <p:sp>
                  <p:nvSpPr>
                    <p:cNvPr id="49" name="Chord 48"/>
                    <p:cNvSpPr/>
                    <p:nvPr/>
                  </p:nvSpPr>
                  <p:spPr>
                    <a:xfrm>
                      <a:off x="0" y="374073"/>
                      <a:ext cx="557784" cy="557784"/>
                    </a:xfrm>
                    <a:prstGeom prst="chord">
                      <a:avLst>
                        <a:gd name="adj1" fmla="val 5426717"/>
                        <a:gd name="adj2" fmla="val 159031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0" name="Straight Connector 49"/>
                    <p:cNvCxnSpPr/>
                    <p:nvPr/>
                  </p:nvCxnSpPr>
                  <p:spPr>
                    <a:xfrm flipV="1">
                      <a:off x="261244" y="5940"/>
                      <a:ext cx="3367107" cy="3674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67195" y="932213"/>
                      <a:ext cx="3394298" cy="356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Chord 51"/>
                    <p:cNvSpPr/>
                    <p:nvPr/>
                  </p:nvSpPr>
                  <p:spPr>
                    <a:xfrm flipH="1">
                      <a:off x="3022270" y="5938"/>
                      <a:ext cx="1289304" cy="1289304"/>
                    </a:xfrm>
                    <a:prstGeom prst="chord">
                      <a:avLst>
                        <a:gd name="adj1" fmla="val 5325150"/>
                        <a:gd name="adj2" fmla="val 162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3" name="Group 52"/>
                    <p:cNvGrpSpPr/>
                    <p:nvPr/>
                  </p:nvGrpSpPr>
                  <p:grpSpPr>
                    <a:xfrm>
                      <a:off x="11875" y="5938"/>
                      <a:ext cx="4283710" cy="1280160"/>
                      <a:chOff x="5939" y="0"/>
                      <a:chExt cx="4284616" cy="1280160"/>
                    </a:xfrm>
                  </p:grpSpPr>
                  <p:sp>
                    <p:nvSpPr>
                      <p:cNvPr id="57" name="Oval 56"/>
                      <p:cNvSpPr/>
                      <p:nvPr/>
                    </p:nvSpPr>
                    <p:spPr>
                      <a:xfrm>
                        <a:off x="5939" y="368135"/>
                        <a:ext cx="548640" cy="55778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Oval 57"/>
                      <p:cNvSpPr/>
                      <p:nvPr/>
                    </p:nvSpPr>
                    <p:spPr>
                      <a:xfrm>
                        <a:off x="3010395" y="0"/>
                        <a:ext cx="1280160" cy="128016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9" name="Straight Connector 58"/>
                      <p:cNvCxnSpPr/>
                      <p:nvPr/>
                    </p:nvCxnSpPr>
                    <p:spPr>
                      <a:xfrm>
                        <a:off x="273132" y="641267"/>
                        <a:ext cx="3383280" cy="0"/>
                      </a:xfrm>
                      <a:prstGeom prst="line">
                        <a:avLst/>
                      </a:prstGeom>
                      <a:ln>
                        <a:solidFill>
                          <a:schemeClr val="tx1"/>
                        </a:solidFill>
                        <a:prstDash val="solid"/>
                        <a:headEnd type="none" w="sm" len="med"/>
                        <a:tailEnd type="none" w="sm" len="med"/>
                      </a:ln>
                    </p:spPr>
                    <p:style>
                      <a:lnRef idx="1">
                        <a:schemeClr val="accent1"/>
                      </a:lnRef>
                      <a:fillRef idx="0">
                        <a:schemeClr val="accent1"/>
                      </a:fillRef>
                      <a:effectRef idx="0">
                        <a:schemeClr val="accent1"/>
                      </a:effectRef>
                      <a:fontRef idx="minor">
                        <a:schemeClr val="tx1"/>
                      </a:fontRef>
                    </p:style>
                  </p:cxnSp>
                </p:grpSp>
                <p:sp>
                  <p:nvSpPr>
                    <p:cNvPr id="54" name="Text Box 331"/>
                    <p:cNvSpPr txBox="1"/>
                    <p:nvPr/>
                  </p:nvSpPr>
                  <p:spPr>
                    <a:xfrm>
                      <a:off x="-160322" y="415692"/>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55" name="Text Box 332"/>
                    <p:cNvSpPr txBox="1"/>
                    <p:nvPr/>
                  </p:nvSpPr>
                  <p:spPr>
                    <a:xfrm>
                      <a:off x="1525979" y="611579"/>
                      <a:ext cx="581824"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37 cm</a:t>
                      </a:r>
                      <a:endParaRPr lang="en-US" sz="1100">
                        <a:effectLst/>
                        <a:ea typeface="Calibri"/>
                        <a:cs typeface="Times New Roman"/>
                      </a:endParaRPr>
                    </a:p>
                  </p:txBody>
                </p:sp>
                <p:sp>
                  <p:nvSpPr>
                    <p:cNvPr id="56" name="Text Box 333"/>
                    <p:cNvSpPr txBox="1"/>
                    <p:nvPr/>
                  </p:nvSpPr>
                  <p:spPr>
                    <a:xfrm>
                      <a:off x="3574166" y="349761"/>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4 cm</a:t>
                      </a:r>
                      <a:endParaRPr lang="en-US" sz="1100">
                        <a:effectLst/>
                        <a:ea typeface="Calibri"/>
                        <a:cs typeface="Times New Roman"/>
                      </a:endParaRPr>
                    </a:p>
                  </p:txBody>
                </p:sp>
              </p:grpSp>
              <p:sp>
                <p:nvSpPr>
                  <p:cNvPr id="47" name="Text Box 337"/>
                  <p:cNvSpPr txBox="1"/>
                  <p:nvPr/>
                </p:nvSpPr>
                <p:spPr>
                  <a:xfrm>
                    <a:off x="3699163" y="5938"/>
                    <a:ext cx="469011" cy="2314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48" name="Text Box 338"/>
                  <p:cNvSpPr txBox="1"/>
                  <p:nvPr/>
                </p:nvSpPr>
                <p:spPr>
                  <a:xfrm>
                    <a:off x="3521034" y="445325"/>
                    <a:ext cx="468630"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Calibri"/>
                      </a:rPr>
                      <a:t>θ</a:t>
                    </a:r>
                    <a:endParaRPr lang="en-US" sz="1100">
                      <a:effectLst/>
                      <a:ea typeface="Calibri"/>
                      <a:cs typeface="Times New Roman"/>
                    </a:endParaRPr>
                  </a:p>
                </p:txBody>
              </p:sp>
            </p:grpSp>
            <p:cxnSp>
              <p:nvCxnSpPr>
                <p:cNvPr id="44" name="Straight Connector 43"/>
                <p:cNvCxnSpPr/>
                <p:nvPr/>
              </p:nvCxnSpPr>
              <p:spPr>
                <a:xfrm flipH="1" flipV="1">
                  <a:off x="3764478" y="0"/>
                  <a:ext cx="55245" cy="6464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rot="21240000">
                  <a:off x="409698" y="190005"/>
                  <a:ext cx="3379434" cy="274320"/>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6" name="Rectangle 25"/>
              <p:cNvSpPr/>
              <p:nvPr/>
            </p:nvSpPr>
            <p:spPr>
              <a:xfrm rot="21240000">
                <a:off x="3722914" y="5938"/>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Rectangle 39"/>
              <p:cNvSpPr/>
              <p:nvPr/>
            </p:nvSpPr>
            <p:spPr>
              <a:xfrm rot="21240000">
                <a:off x="409698" y="380010"/>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Rectangle 40"/>
              <p:cNvSpPr/>
              <p:nvPr/>
            </p:nvSpPr>
            <p:spPr>
              <a:xfrm rot="21240000">
                <a:off x="433449" y="593766"/>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2" name="Rectangle 41"/>
              <p:cNvSpPr/>
              <p:nvPr/>
            </p:nvSpPr>
            <p:spPr>
              <a:xfrm rot="21240000">
                <a:off x="3740727" y="243444"/>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Tree>
    <p:extLst>
      <p:ext uri="{BB962C8B-B14F-4D97-AF65-F5344CB8AC3E}">
        <p14:creationId xmlns:p14="http://schemas.microsoft.com/office/powerpoint/2010/main" val="9207256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286000"/>
          </a:xfrm>
        </p:spPr>
        <p:txBody>
          <a:bodyPr/>
          <a:lstStyle/>
          <a:p>
            <a:r>
              <a:rPr lang="en-US" sz="2800" dirty="0">
                <a:solidFill>
                  <a:schemeClr val="tx1"/>
                </a:solidFill>
              </a:rPr>
              <a:t>The two tangent segments are lengths of sides of a rectangle formed by the radius of the small gear. They are also the leg of a right triangle with hypotenuse 37 and leg 4.</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75858"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Two Wheels and a Belt</a:t>
            </a:r>
          </a:p>
        </p:txBody>
      </p:sp>
      <p:grpSp>
        <p:nvGrpSpPr>
          <p:cNvPr id="22" name="Group 21"/>
          <p:cNvGrpSpPr/>
          <p:nvPr/>
        </p:nvGrpSpPr>
        <p:grpSpPr>
          <a:xfrm>
            <a:off x="3749057" y="3050779"/>
            <a:ext cx="4585335" cy="1403350"/>
            <a:chOff x="0" y="0"/>
            <a:chExt cx="4585527" cy="1403350"/>
          </a:xfrm>
        </p:grpSpPr>
        <p:sp>
          <p:nvSpPr>
            <p:cNvPr id="23" name="Rectangle 22"/>
            <p:cNvSpPr/>
            <p:nvPr/>
          </p:nvSpPr>
          <p:spPr>
            <a:xfrm>
              <a:off x="0" y="0"/>
              <a:ext cx="4585527" cy="14033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4" name="Group 23"/>
            <p:cNvGrpSpPr/>
            <p:nvPr/>
          </p:nvGrpSpPr>
          <p:grpSpPr>
            <a:xfrm>
              <a:off x="63500" y="57150"/>
              <a:ext cx="4471671" cy="1294767"/>
              <a:chOff x="0" y="0"/>
              <a:chExt cx="4471807" cy="1294767"/>
            </a:xfrm>
          </p:grpSpPr>
          <p:grpSp>
            <p:nvGrpSpPr>
              <p:cNvPr id="25" name="Group 24"/>
              <p:cNvGrpSpPr/>
              <p:nvPr/>
            </p:nvGrpSpPr>
            <p:grpSpPr>
              <a:xfrm>
                <a:off x="0" y="0"/>
                <a:ext cx="4471807" cy="1294767"/>
                <a:chOff x="0" y="0"/>
                <a:chExt cx="4471807" cy="1294767"/>
              </a:xfrm>
            </p:grpSpPr>
            <p:grpSp>
              <p:nvGrpSpPr>
                <p:cNvPr id="43" name="Group 42"/>
                <p:cNvGrpSpPr/>
                <p:nvPr/>
              </p:nvGrpSpPr>
              <p:grpSpPr>
                <a:xfrm>
                  <a:off x="0" y="5936"/>
                  <a:ext cx="4471807" cy="1288831"/>
                  <a:chOff x="0" y="5936"/>
                  <a:chExt cx="4471807" cy="1288831"/>
                </a:xfrm>
              </p:grpSpPr>
              <p:grpSp>
                <p:nvGrpSpPr>
                  <p:cNvPr id="46" name="Group 45"/>
                  <p:cNvGrpSpPr/>
                  <p:nvPr/>
                </p:nvGrpSpPr>
                <p:grpSpPr>
                  <a:xfrm>
                    <a:off x="0" y="5936"/>
                    <a:ext cx="4471807" cy="1288831"/>
                    <a:chOff x="-160322" y="5938"/>
                    <a:chExt cx="4471896" cy="1289304"/>
                  </a:xfrm>
                </p:grpSpPr>
                <p:sp>
                  <p:nvSpPr>
                    <p:cNvPr id="49" name="Chord 48"/>
                    <p:cNvSpPr/>
                    <p:nvPr/>
                  </p:nvSpPr>
                  <p:spPr>
                    <a:xfrm>
                      <a:off x="0" y="374073"/>
                      <a:ext cx="557784" cy="557784"/>
                    </a:xfrm>
                    <a:prstGeom prst="chord">
                      <a:avLst>
                        <a:gd name="adj1" fmla="val 5426717"/>
                        <a:gd name="adj2" fmla="val 159031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0" name="Straight Connector 49"/>
                    <p:cNvCxnSpPr/>
                    <p:nvPr/>
                  </p:nvCxnSpPr>
                  <p:spPr>
                    <a:xfrm flipV="1">
                      <a:off x="261244" y="5940"/>
                      <a:ext cx="3367107" cy="3674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67195" y="932213"/>
                      <a:ext cx="3394298" cy="356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Chord 51"/>
                    <p:cNvSpPr/>
                    <p:nvPr/>
                  </p:nvSpPr>
                  <p:spPr>
                    <a:xfrm flipH="1">
                      <a:off x="3022270" y="5938"/>
                      <a:ext cx="1289304" cy="1289304"/>
                    </a:xfrm>
                    <a:prstGeom prst="chord">
                      <a:avLst>
                        <a:gd name="adj1" fmla="val 5325150"/>
                        <a:gd name="adj2" fmla="val 162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3" name="Group 52"/>
                    <p:cNvGrpSpPr/>
                    <p:nvPr/>
                  </p:nvGrpSpPr>
                  <p:grpSpPr>
                    <a:xfrm>
                      <a:off x="11875" y="5938"/>
                      <a:ext cx="4283710" cy="1280160"/>
                      <a:chOff x="5939" y="0"/>
                      <a:chExt cx="4284616" cy="1280160"/>
                    </a:xfrm>
                  </p:grpSpPr>
                  <p:sp>
                    <p:nvSpPr>
                      <p:cNvPr id="57" name="Oval 56"/>
                      <p:cNvSpPr/>
                      <p:nvPr/>
                    </p:nvSpPr>
                    <p:spPr>
                      <a:xfrm>
                        <a:off x="5939" y="368135"/>
                        <a:ext cx="548640" cy="55778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Oval 57"/>
                      <p:cNvSpPr/>
                      <p:nvPr/>
                    </p:nvSpPr>
                    <p:spPr>
                      <a:xfrm>
                        <a:off x="3010395" y="0"/>
                        <a:ext cx="1280160" cy="128016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9" name="Straight Connector 58"/>
                      <p:cNvCxnSpPr/>
                      <p:nvPr/>
                    </p:nvCxnSpPr>
                    <p:spPr>
                      <a:xfrm>
                        <a:off x="273132" y="641267"/>
                        <a:ext cx="3383280" cy="0"/>
                      </a:xfrm>
                      <a:prstGeom prst="line">
                        <a:avLst/>
                      </a:prstGeom>
                      <a:ln>
                        <a:solidFill>
                          <a:schemeClr val="tx1"/>
                        </a:solidFill>
                        <a:prstDash val="solid"/>
                        <a:headEnd type="none" w="sm" len="med"/>
                        <a:tailEnd type="none" w="sm" len="med"/>
                      </a:ln>
                    </p:spPr>
                    <p:style>
                      <a:lnRef idx="1">
                        <a:schemeClr val="accent1"/>
                      </a:lnRef>
                      <a:fillRef idx="0">
                        <a:schemeClr val="accent1"/>
                      </a:fillRef>
                      <a:effectRef idx="0">
                        <a:schemeClr val="accent1"/>
                      </a:effectRef>
                      <a:fontRef idx="minor">
                        <a:schemeClr val="tx1"/>
                      </a:fontRef>
                    </p:style>
                  </p:cxnSp>
                </p:grpSp>
                <p:sp>
                  <p:nvSpPr>
                    <p:cNvPr id="54" name="Text Box 331"/>
                    <p:cNvSpPr txBox="1"/>
                    <p:nvPr/>
                  </p:nvSpPr>
                  <p:spPr>
                    <a:xfrm>
                      <a:off x="-160322" y="415692"/>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55" name="Text Box 332"/>
                    <p:cNvSpPr txBox="1"/>
                    <p:nvPr/>
                  </p:nvSpPr>
                  <p:spPr>
                    <a:xfrm>
                      <a:off x="1525979" y="611579"/>
                      <a:ext cx="581824"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37 cm</a:t>
                      </a:r>
                      <a:endParaRPr lang="en-US" sz="1100">
                        <a:effectLst/>
                        <a:ea typeface="Calibri"/>
                        <a:cs typeface="Times New Roman"/>
                      </a:endParaRPr>
                    </a:p>
                  </p:txBody>
                </p:sp>
                <p:sp>
                  <p:nvSpPr>
                    <p:cNvPr id="56" name="Text Box 333"/>
                    <p:cNvSpPr txBox="1"/>
                    <p:nvPr/>
                  </p:nvSpPr>
                  <p:spPr>
                    <a:xfrm>
                      <a:off x="3574166" y="349761"/>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4 cm</a:t>
                      </a:r>
                      <a:endParaRPr lang="en-US" sz="1100">
                        <a:effectLst/>
                        <a:ea typeface="Calibri"/>
                        <a:cs typeface="Times New Roman"/>
                      </a:endParaRPr>
                    </a:p>
                  </p:txBody>
                </p:sp>
              </p:grpSp>
              <p:sp>
                <p:nvSpPr>
                  <p:cNvPr id="47" name="Text Box 337"/>
                  <p:cNvSpPr txBox="1"/>
                  <p:nvPr/>
                </p:nvSpPr>
                <p:spPr>
                  <a:xfrm>
                    <a:off x="3699163" y="5938"/>
                    <a:ext cx="469011" cy="2314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48" name="Text Box 338"/>
                  <p:cNvSpPr txBox="1"/>
                  <p:nvPr/>
                </p:nvSpPr>
                <p:spPr>
                  <a:xfrm>
                    <a:off x="3521034" y="445325"/>
                    <a:ext cx="468630"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Calibri"/>
                      </a:rPr>
                      <a:t>θ</a:t>
                    </a:r>
                    <a:endParaRPr lang="en-US" sz="1100">
                      <a:effectLst/>
                      <a:ea typeface="Calibri"/>
                      <a:cs typeface="Times New Roman"/>
                    </a:endParaRPr>
                  </a:p>
                </p:txBody>
              </p:sp>
            </p:grpSp>
            <p:cxnSp>
              <p:nvCxnSpPr>
                <p:cNvPr id="44" name="Straight Connector 43"/>
                <p:cNvCxnSpPr/>
                <p:nvPr/>
              </p:nvCxnSpPr>
              <p:spPr>
                <a:xfrm flipH="1" flipV="1">
                  <a:off x="3764478" y="0"/>
                  <a:ext cx="55245" cy="6464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rot="21240000">
                  <a:off x="409698" y="190005"/>
                  <a:ext cx="3379434" cy="274320"/>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6" name="Rectangle 25"/>
              <p:cNvSpPr/>
              <p:nvPr/>
            </p:nvSpPr>
            <p:spPr>
              <a:xfrm rot="21240000">
                <a:off x="3722914" y="5938"/>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Rectangle 39"/>
              <p:cNvSpPr/>
              <p:nvPr/>
            </p:nvSpPr>
            <p:spPr>
              <a:xfrm rot="21240000">
                <a:off x="409698" y="380010"/>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Rectangle 40"/>
              <p:cNvSpPr/>
              <p:nvPr/>
            </p:nvSpPr>
            <p:spPr>
              <a:xfrm rot="21240000">
                <a:off x="433449" y="593766"/>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2" name="Rectangle 41"/>
              <p:cNvSpPr/>
              <p:nvPr/>
            </p:nvSpPr>
            <p:spPr>
              <a:xfrm rot="21240000">
                <a:off x="3740727" y="243444"/>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mc:AlternateContent xmlns:mc="http://schemas.openxmlformats.org/markup-compatibility/2006" xmlns:a14="http://schemas.microsoft.com/office/drawing/2010/main">
        <mc:Choice Requires="a14">
          <p:sp>
            <p:nvSpPr>
              <p:cNvPr id="5" name="Rectangle 4"/>
              <p:cNvSpPr/>
              <p:nvPr/>
            </p:nvSpPr>
            <p:spPr>
              <a:xfrm>
                <a:off x="457200" y="2647492"/>
                <a:ext cx="3048000" cy="55290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400" i="1">
                          <a:latin typeface="Cambria Math"/>
                        </a:rPr>
                        <m:t>𝑙</m:t>
                      </m:r>
                      <m:r>
                        <a:rPr lang="en-US" sz="2400" i="1">
                          <a:latin typeface="Cambria Math"/>
                        </a:rPr>
                        <m:t>= </m:t>
                      </m:r>
                      <m:rad>
                        <m:radPr>
                          <m:degHide m:val="on"/>
                          <m:ctrlPr>
                            <a:rPr lang="en-US" sz="2400" i="1">
                              <a:latin typeface="Cambria Math"/>
                            </a:rPr>
                          </m:ctrlPr>
                        </m:radPr>
                        <m:deg/>
                        <m:e>
                          <m:sSup>
                            <m:sSupPr>
                              <m:ctrlPr>
                                <a:rPr lang="en-US" sz="2400" i="1">
                                  <a:latin typeface="Cambria Math"/>
                                </a:rPr>
                              </m:ctrlPr>
                            </m:sSupPr>
                            <m:e>
                              <m:r>
                                <a:rPr lang="en-US" sz="2400" i="1">
                                  <a:latin typeface="Cambria Math"/>
                                </a:rPr>
                                <m:t>37</m:t>
                              </m:r>
                            </m:e>
                            <m:sup>
                              <m:r>
                                <a:rPr lang="en-US" sz="2400" i="1">
                                  <a:latin typeface="Cambria Math"/>
                                </a:rPr>
                                <m:t>2</m:t>
                              </m:r>
                            </m:sup>
                          </m:sSup>
                          <m:r>
                            <a:rPr lang="en-US" sz="2400" i="1">
                              <a:latin typeface="Cambria Math"/>
                            </a:rPr>
                            <m:t>−</m:t>
                          </m:r>
                          <m:sSup>
                            <m:sSupPr>
                              <m:ctrlPr>
                                <a:rPr lang="en-US" sz="2400" i="1">
                                  <a:latin typeface="Cambria Math"/>
                                </a:rPr>
                              </m:ctrlPr>
                            </m:sSupPr>
                            <m:e>
                              <m:r>
                                <a:rPr lang="en-US" sz="2400" i="1">
                                  <a:latin typeface="Cambria Math"/>
                                </a:rPr>
                                <m:t>4</m:t>
                              </m:r>
                            </m:e>
                            <m:sup>
                              <m:r>
                                <a:rPr lang="en-US" sz="2400" i="1">
                                  <a:latin typeface="Cambria Math"/>
                                </a:rPr>
                                <m:t>2</m:t>
                              </m:r>
                            </m:sup>
                          </m:sSup>
                        </m:e>
                      </m:rad>
                    </m:oMath>
                  </m:oMathPara>
                </a14:m>
                <a:endParaRPr lang="en-US" sz="2400" dirty="0"/>
              </a:p>
            </p:txBody>
          </p:sp>
        </mc:Choice>
        <mc:Fallback xmlns="">
          <p:sp>
            <p:nvSpPr>
              <p:cNvPr id="5" name="Rectangle 4"/>
              <p:cNvSpPr>
                <a:spLocks noRot="1" noChangeAspect="1" noMove="1" noResize="1" noEditPoints="1" noAdjustHandles="1" noChangeArrowheads="1" noChangeShapeType="1" noTextEdit="1"/>
              </p:cNvSpPr>
              <p:nvPr/>
            </p:nvSpPr>
            <p:spPr>
              <a:xfrm>
                <a:off x="457200" y="2647492"/>
                <a:ext cx="3048000" cy="552908"/>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9387280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286000"/>
          </a:xfrm>
        </p:spPr>
        <p:txBody>
          <a:bodyPr/>
          <a:lstStyle/>
          <a:p>
            <a:r>
              <a:rPr lang="en-US" sz="2800" dirty="0">
                <a:solidFill>
                  <a:schemeClr val="tx1"/>
                </a:solidFill>
              </a:rPr>
              <a:t>The two tangent segments are lengths of sides of a rectangle formed by the radius of the small gear. They are also the leg of a right triangle with hypotenuse 37 and leg 4.</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75858"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Two Wheels and a Belt</a:t>
            </a:r>
          </a:p>
        </p:txBody>
      </p:sp>
      <p:grpSp>
        <p:nvGrpSpPr>
          <p:cNvPr id="22" name="Group 21"/>
          <p:cNvGrpSpPr/>
          <p:nvPr/>
        </p:nvGrpSpPr>
        <p:grpSpPr>
          <a:xfrm>
            <a:off x="3749057" y="3050779"/>
            <a:ext cx="4585335" cy="1403350"/>
            <a:chOff x="0" y="0"/>
            <a:chExt cx="4585527" cy="1403350"/>
          </a:xfrm>
        </p:grpSpPr>
        <p:sp>
          <p:nvSpPr>
            <p:cNvPr id="23" name="Rectangle 22"/>
            <p:cNvSpPr/>
            <p:nvPr/>
          </p:nvSpPr>
          <p:spPr>
            <a:xfrm>
              <a:off x="0" y="0"/>
              <a:ext cx="4585527" cy="14033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4" name="Group 23"/>
            <p:cNvGrpSpPr/>
            <p:nvPr/>
          </p:nvGrpSpPr>
          <p:grpSpPr>
            <a:xfrm>
              <a:off x="63500" y="57150"/>
              <a:ext cx="4471671" cy="1294767"/>
              <a:chOff x="0" y="0"/>
              <a:chExt cx="4471807" cy="1294767"/>
            </a:xfrm>
          </p:grpSpPr>
          <p:grpSp>
            <p:nvGrpSpPr>
              <p:cNvPr id="25" name="Group 24"/>
              <p:cNvGrpSpPr/>
              <p:nvPr/>
            </p:nvGrpSpPr>
            <p:grpSpPr>
              <a:xfrm>
                <a:off x="0" y="0"/>
                <a:ext cx="4471807" cy="1294767"/>
                <a:chOff x="0" y="0"/>
                <a:chExt cx="4471807" cy="1294767"/>
              </a:xfrm>
            </p:grpSpPr>
            <p:grpSp>
              <p:nvGrpSpPr>
                <p:cNvPr id="43" name="Group 42"/>
                <p:cNvGrpSpPr/>
                <p:nvPr/>
              </p:nvGrpSpPr>
              <p:grpSpPr>
                <a:xfrm>
                  <a:off x="0" y="5936"/>
                  <a:ext cx="4471807" cy="1288831"/>
                  <a:chOff x="0" y="5936"/>
                  <a:chExt cx="4471807" cy="1288831"/>
                </a:xfrm>
              </p:grpSpPr>
              <p:grpSp>
                <p:nvGrpSpPr>
                  <p:cNvPr id="46" name="Group 45"/>
                  <p:cNvGrpSpPr/>
                  <p:nvPr/>
                </p:nvGrpSpPr>
                <p:grpSpPr>
                  <a:xfrm>
                    <a:off x="0" y="5936"/>
                    <a:ext cx="4471807" cy="1288831"/>
                    <a:chOff x="-160322" y="5938"/>
                    <a:chExt cx="4471896" cy="1289304"/>
                  </a:xfrm>
                </p:grpSpPr>
                <p:sp>
                  <p:nvSpPr>
                    <p:cNvPr id="49" name="Chord 48"/>
                    <p:cNvSpPr/>
                    <p:nvPr/>
                  </p:nvSpPr>
                  <p:spPr>
                    <a:xfrm>
                      <a:off x="0" y="374073"/>
                      <a:ext cx="557784" cy="557784"/>
                    </a:xfrm>
                    <a:prstGeom prst="chord">
                      <a:avLst>
                        <a:gd name="adj1" fmla="val 5426717"/>
                        <a:gd name="adj2" fmla="val 159031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0" name="Straight Connector 49"/>
                    <p:cNvCxnSpPr/>
                    <p:nvPr/>
                  </p:nvCxnSpPr>
                  <p:spPr>
                    <a:xfrm flipV="1">
                      <a:off x="261244" y="5940"/>
                      <a:ext cx="3367107" cy="3674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67195" y="932213"/>
                      <a:ext cx="3394298" cy="356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Chord 51"/>
                    <p:cNvSpPr/>
                    <p:nvPr/>
                  </p:nvSpPr>
                  <p:spPr>
                    <a:xfrm flipH="1">
                      <a:off x="3022270" y="5938"/>
                      <a:ext cx="1289304" cy="1289304"/>
                    </a:xfrm>
                    <a:prstGeom prst="chord">
                      <a:avLst>
                        <a:gd name="adj1" fmla="val 5325150"/>
                        <a:gd name="adj2" fmla="val 162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3" name="Group 52"/>
                    <p:cNvGrpSpPr/>
                    <p:nvPr/>
                  </p:nvGrpSpPr>
                  <p:grpSpPr>
                    <a:xfrm>
                      <a:off x="11875" y="5938"/>
                      <a:ext cx="4283710" cy="1280160"/>
                      <a:chOff x="5939" y="0"/>
                      <a:chExt cx="4284616" cy="1280160"/>
                    </a:xfrm>
                  </p:grpSpPr>
                  <p:sp>
                    <p:nvSpPr>
                      <p:cNvPr id="57" name="Oval 56"/>
                      <p:cNvSpPr/>
                      <p:nvPr/>
                    </p:nvSpPr>
                    <p:spPr>
                      <a:xfrm>
                        <a:off x="5939" y="368135"/>
                        <a:ext cx="548640" cy="55778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Oval 57"/>
                      <p:cNvSpPr/>
                      <p:nvPr/>
                    </p:nvSpPr>
                    <p:spPr>
                      <a:xfrm>
                        <a:off x="3010395" y="0"/>
                        <a:ext cx="1280160" cy="128016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9" name="Straight Connector 58"/>
                      <p:cNvCxnSpPr/>
                      <p:nvPr/>
                    </p:nvCxnSpPr>
                    <p:spPr>
                      <a:xfrm>
                        <a:off x="273132" y="641267"/>
                        <a:ext cx="3383280" cy="0"/>
                      </a:xfrm>
                      <a:prstGeom prst="line">
                        <a:avLst/>
                      </a:prstGeom>
                      <a:ln>
                        <a:solidFill>
                          <a:schemeClr val="tx1"/>
                        </a:solidFill>
                        <a:prstDash val="solid"/>
                        <a:headEnd type="none" w="sm" len="med"/>
                        <a:tailEnd type="none" w="sm" len="med"/>
                      </a:ln>
                    </p:spPr>
                    <p:style>
                      <a:lnRef idx="1">
                        <a:schemeClr val="accent1"/>
                      </a:lnRef>
                      <a:fillRef idx="0">
                        <a:schemeClr val="accent1"/>
                      </a:fillRef>
                      <a:effectRef idx="0">
                        <a:schemeClr val="accent1"/>
                      </a:effectRef>
                      <a:fontRef idx="minor">
                        <a:schemeClr val="tx1"/>
                      </a:fontRef>
                    </p:style>
                  </p:cxnSp>
                </p:grpSp>
                <p:sp>
                  <p:nvSpPr>
                    <p:cNvPr id="54" name="Text Box 331"/>
                    <p:cNvSpPr txBox="1"/>
                    <p:nvPr/>
                  </p:nvSpPr>
                  <p:spPr>
                    <a:xfrm>
                      <a:off x="-160322" y="415692"/>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55" name="Text Box 332"/>
                    <p:cNvSpPr txBox="1"/>
                    <p:nvPr/>
                  </p:nvSpPr>
                  <p:spPr>
                    <a:xfrm>
                      <a:off x="1525979" y="611579"/>
                      <a:ext cx="581824"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37 cm</a:t>
                      </a:r>
                      <a:endParaRPr lang="en-US" sz="1100">
                        <a:effectLst/>
                        <a:ea typeface="Calibri"/>
                        <a:cs typeface="Times New Roman"/>
                      </a:endParaRPr>
                    </a:p>
                  </p:txBody>
                </p:sp>
                <p:sp>
                  <p:nvSpPr>
                    <p:cNvPr id="56" name="Text Box 333"/>
                    <p:cNvSpPr txBox="1"/>
                    <p:nvPr/>
                  </p:nvSpPr>
                  <p:spPr>
                    <a:xfrm>
                      <a:off x="3574166" y="349761"/>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4 cm</a:t>
                      </a:r>
                      <a:endParaRPr lang="en-US" sz="1100">
                        <a:effectLst/>
                        <a:ea typeface="Calibri"/>
                        <a:cs typeface="Times New Roman"/>
                      </a:endParaRPr>
                    </a:p>
                  </p:txBody>
                </p:sp>
              </p:grpSp>
              <p:sp>
                <p:nvSpPr>
                  <p:cNvPr id="47" name="Text Box 337"/>
                  <p:cNvSpPr txBox="1"/>
                  <p:nvPr/>
                </p:nvSpPr>
                <p:spPr>
                  <a:xfrm>
                    <a:off x="3699163" y="5938"/>
                    <a:ext cx="469011" cy="2314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48" name="Text Box 338"/>
                  <p:cNvSpPr txBox="1"/>
                  <p:nvPr/>
                </p:nvSpPr>
                <p:spPr>
                  <a:xfrm>
                    <a:off x="3521034" y="445325"/>
                    <a:ext cx="468630"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Calibri"/>
                      </a:rPr>
                      <a:t>θ</a:t>
                    </a:r>
                    <a:endParaRPr lang="en-US" sz="1100">
                      <a:effectLst/>
                      <a:ea typeface="Calibri"/>
                      <a:cs typeface="Times New Roman"/>
                    </a:endParaRPr>
                  </a:p>
                </p:txBody>
              </p:sp>
            </p:grpSp>
            <p:cxnSp>
              <p:nvCxnSpPr>
                <p:cNvPr id="44" name="Straight Connector 43"/>
                <p:cNvCxnSpPr/>
                <p:nvPr/>
              </p:nvCxnSpPr>
              <p:spPr>
                <a:xfrm flipH="1" flipV="1">
                  <a:off x="3764478" y="0"/>
                  <a:ext cx="55245" cy="6464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rot="21240000">
                  <a:off x="409698" y="190005"/>
                  <a:ext cx="3379434" cy="274320"/>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6" name="Rectangle 25"/>
              <p:cNvSpPr/>
              <p:nvPr/>
            </p:nvSpPr>
            <p:spPr>
              <a:xfrm rot="21240000">
                <a:off x="3722914" y="5938"/>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Rectangle 39"/>
              <p:cNvSpPr/>
              <p:nvPr/>
            </p:nvSpPr>
            <p:spPr>
              <a:xfrm rot="21240000">
                <a:off x="409698" y="380010"/>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Rectangle 40"/>
              <p:cNvSpPr/>
              <p:nvPr/>
            </p:nvSpPr>
            <p:spPr>
              <a:xfrm rot="21240000">
                <a:off x="433449" y="593766"/>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2" name="Rectangle 41"/>
              <p:cNvSpPr/>
              <p:nvPr/>
            </p:nvSpPr>
            <p:spPr>
              <a:xfrm rot="21240000">
                <a:off x="3740727" y="243444"/>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mc:AlternateContent xmlns:mc="http://schemas.openxmlformats.org/markup-compatibility/2006" xmlns:a14="http://schemas.microsoft.com/office/drawing/2010/main">
        <mc:Choice Requires="a14">
          <p:sp>
            <p:nvSpPr>
              <p:cNvPr id="5" name="Rectangle 4"/>
              <p:cNvSpPr/>
              <p:nvPr/>
            </p:nvSpPr>
            <p:spPr>
              <a:xfrm>
                <a:off x="457200" y="2619788"/>
                <a:ext cx="3048000" cy="134261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400" i="1">
                          <a:latin typeface="Cambria Math"/>
                        </a:rPr>
                        <m:t>𝑙</m:t>
                      </m:r>
                      <m:r>
                        <a:rPr lang="en-US" sz="2400" i="1">
                          <a:latin typeface="Cambria Math"/>
                        </a:rPr>
                        <m:t>= </m:t>
                      </m:r>
                      <m:rad>
                        <m:radPr>
                          <m:degHide m:val="on"/>
                          <m:ctrlPr>
                            <a:rPr lang="en-US" sz="2400" i="1">
                              <a:latin typeface="Cambria Math"/>
                            </a:rPr>
                          </m:ctrlPr>
                        </m:radPr>
                        <m:deg/>
                        <m:e>
                          <m:sSup>
                            <m:sSupPr>
                              <m:ctrlPr>
                                <a:rPr lang="en-US" sz="2400" i="1">
                                  <a:latin typeface="Cambria Math"/>
                                </a:rPr>
                              </m:ctrlPr>
                            </m:sSupPr>
                            <m:e>
                              <m:r>
                                <a:rPr lang="en-US" sz="2400" i="1">
                                  <a:latin typeface="Cambria Math"/>
                                </a:rPr>
                                <m:t>37</m:t>
                              </m:r>
                            </m:e>
                            <m:sup>
                              <m:r>
                                <a:rPr lang="en-US" sz="2400" i="1">
                                  <a:latin typeface="Cambria Math"/>
                                </a:rPr>
                                <m:t>2</m:t>
                              </m:r>
                            </m:sup>
                          </m:sSup>
                          <m:r>
                            <a:rPr lang="en-US" sz="2400" i="1">
                              <a:latin typeface="Cambria Math"/>
                            </a:rPr>
                            <m:t>−</m:t>
                          </m:r>
                          <m:sSup>
                            <m:sSupPr>
                              <m:ctrlPr>
                                <a:rPr lang="en-US" sz="2400" i="1">
                                  <a:latin typeface="Cambria Math"/>
                                </a:rPr>
                              </m:ctrlPr>
                            </m:sSupPr>
                            <m:e>
                              <m:r>
                                <a:rPr lang="en-US" sz="2400" i="1">
                                  <a:latin typeface="Cambria Math"/>
                                </a:rPr>
                                <m:t>4</m:t>
                              </m:r>
                            </m:e>
                            <m:sup>
                              <m:r>
                                <a:rPr lang="en-US" sz="2400" i="1">
                                  <a:latin typeface="Cambria Math"/>
                                </a:rPr>
                                <m:t>2</m:t>
                              </m:r>
                            </m:sup>
                          </m:sSup>
                        </m:e>
                      </m:rad>
                    </m:oMath>
                  </m:oMathPara>
                </a14:m>
                <a:endParaRPr lang="en-US" sz="2400" dirty="0"/>
              </a:p>
              <a:p>
                <a:pPr/>
                <a14:m>
                  <m:oMathPara xmlns:m="http://schemas.openxmlformats.org/officeDocument/2006/math">
                    <m:oMathParaPr>
                      <m:jc m:val="centerGroup"/>
                    </m:oMathParaPr>
                    <m:oMath xmlns:m="http://schemas.openxmlformats.org/officeDocument/2006/math">
                      <m:r>
                        <a:rPr lang="en-US" sz="2400" i="1">
                          <a:latin typeface="Cambria Math"/>
                        </a:rPr>
                        <m:t>𝑙</m:t>
                      </m:r>
                      <m:r>
                        <a:rPr lang="en-US" sz="2400" i="1">
                          <a:latin typeface="Cambria Math"/>
                        </a:rPr>
                        <m:t>=</m:t>
                      </m:r>
                      <m:rad>
                        <m:radPr>
                          <m:degHide m:val="on"/>
                          <m:ctrlPr>
                            <a:rPr lang="en-US" sz="2400" i="1">
                              <a:latin typeface="Cambria Math"/>
                            </a:rPr>
                          </m:ctrlPr>
                        </m:radPr>
                        <m:deg/>
                        <m:e>
                          <m:r>
                            <a:rPr lang="en-US" sz="2400" i="1">
                              <a:latin typeface="Cambria Math"/>
                            </a:rPr>
                            <m:t>1353</m:t>
                          </m:r>
                        </m:e>
                      </m:rad>
                    </m:oMath>
                  </m:oMathPara>
                </a14:m>
                <a:endParaRPr lang="en-US" sz="2400" dirty="0"/>
              </a:p>
              <a:p>
                <a:pPr/>
                <a14:m>
                  <m:oMathPara xmlns:m="http://schemas.openxmlformats.org/officeDocument/2006/math">
                    <m:oMathParaPr>
                      <m:jc m:val="centerGroup"/>
                    </m:oMathParaPr>
                    <m:oMath xmlns:m="http://schemas.openxmlformats.org/officeDocument/2006/math">
                      <m:r>
                        <a:rPr lang="en-US" sz="2400" i="1">
                          <a:latin typeface="Cambria Math"/>
                        </a:rPr>
                        <m:t>𝑙</m:t>
                      </m:r>
                      <m:r>
                        <a:rPr lang="en-US" sz="2400" i="1">
                          <a:latin typeface="Cambria Math"/>
                          <a:ea typeface="Cambria Math"/>
                        </a:rPr>
                        <m:t>≈36.78</m:t>
                      </m:r>
                    </m:oMath>
                  </m:oMathPara>
                </a14:m>
                <a:endParaRPr lang="en-US" sz="2400" dirty="0"/>
              </a:p>
            </p:txBody>
          </p:sp>
        </mc:Choice>
        <mc:Fallback xmlns="">
          <p:sp>
            <p:nvSpPr>
              <p:cNvPr id="5" name="Rectangle 4"/>
              <p:cNvSpPr>
                <a:spLocks noRot="1" noChangeAspect="1" noMove="1" noResize="1" noEditPoints="1" noAdjustHandles="1" noChangeArrowheads="1" noChangeShapeType="1" noTextEdit="1"/>
              </p:cNvSpPr>
              <p:nvPr/>
            </p:nvSpPr>
            <p:spPr>
              <a:xfrm>
                <a:off x="457200" y="2619788"/>
                <a:ext cx="3048000" cy="1342612"/>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8816948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286000"/>
          </a:xfrm>
        </p:spPr>
        <p:txBody>
          <a:bodyPr/>
          <a:lstStyle/>
          <a:p>
            <a:r>
              <a:rPr lang="en-US" sz="2800" dirty="0">
                <a:solidFill>
                  <a:schemeClr val="tx1"/>
                </a:solidFill>
              </a:rPr>
              <a:t>The two arcs are determined by the central angle </a:t>
            </a:r>
            <a:r>
              <a:rPr lang="el-GR" sz="2800" i="1" dirty="0">
                <a:solidFill>
                  <a:schemeClr val="tx1"/>
                </a:solidFill>
              </a:rPr>
              <a:t>θ</a:t>
            </a:r>
            <a:r>
              <a:rPr lang="en-US" sz="2800" dirty="0">
                <a:solidFill>
                  <a:schemeClr val="tx1"/>
                </a:solidFill>
              </a:rPr>
              <a:t>.</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75858"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Two Wheels and a Belt</a:t>
            </a:r>
          </a:p>
        </p:txBody>
      </p:sp>
      <p:grpSp>
        <p:nvGrpSpPr>
          <p:cNvPr id="22" name="Group 21"/>
          <p:cNvGrpSpPr/>
          <p:nvPr/>
        </p:nvGrpSpPr>
        <p:grpSpPr>
          <a:xfrm>
            <a:off x="3749057" y="3050779"/>
            <a:ext cx="4585335" cy="1403350"/>
            <a:chOff x="0" y="0"/>
            <a:chExt cx="4585527" cy="1403350"/>
          </a:xfrm>
        </p:grpSpPr>
        <p:sp>
          <p:nvSpPr>
            <p:cNvPr id="23" name="Rectangle 22"/>
            <p:cNvSpPr/>
            <p:nvPr/>
          </p:nvSpPr>
          <p:spPr>
            <a:xfrm>
              <a:off x="0" y="0"/>
              <a:ext cx="4585527" cy="14033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4" name="Group 23"/>
            <p:cNvGrpSpPr/>
            <p:nvPr/>
          </p:nvGrpSpPr>
          <p:grpSpPr>
            <a:xfrm>
              <a:off x="63500" y="57150"/>
              <a:ext cx="4471671" cy="1294767"/>
              <a:chOff x="0" y="0"/>
              <a:chExt cx="4471807" cy="1294767"/>
            </a:xfrm>
          </p:grpSpPr>
          <p:grpSp>
            <p:nvGrpSpPr>
              <p:cNvPr id="25" name="Group 24"/>
              <p:cNvGrpSpPr/>
              <p:nvPr/>
            </p:nvGrpSpPr>
            <p:grpSpPr>
              <a:xfrm>
                <a:off x="0" y="0"/>
                <a:ext cx="4471807" cy="1294767"/>
                <a:chOff x="0" y="0"/>
                <a:chExt cx="4471807" cy="1294767"/>
              </a:xfrm>
            </p:grpSpPr>
            <p:grpSp>
              <p:nvGrpSpPr>
                <p:cNvPr id="43" name="Group 42"/>
                <p:cNvGrpSpPr/>
                <p:nvPr/>
              </p:nvGrpSpPr>
              <p:grpSpPr>
                <a:xfrm>
                  <a:off x="0" y="5936"/>
                  <a:ext cx="4471807" cy="1288831"/>
                  <a:chOff x="0" y="5936"/>
                  <a:chExt cx="4471807" cy="1288831"/>
                </a:xfrm>
              </p:grpSpPr>
              <p:grpSp>
                <p:nvGrpSpPr>
                  <p:cNvPr id="46" name="Group 45"/>
                  <p:cNvGrpSpPr/>
                  <p:nvPr/>
                </p:nvGrpSpPr>
                <p:grpSpPr>
                  <a:xfrm>
                    <a:off x="0" y="5936"/>
                    <a:ext cx="4471807" cy="1288831"/>
                    <a:chOff x="-160322" y="5938"/>
                    <a:chExt cx="4471896" cy="1289304"/>
                  </a:xfrm>
                </p:grpSpPr>
                <p:sp>
                  <p:nvSpPr>
                    <p:cNvPr id="49" name="Chord 48"/>
                    <p:cNvSpPr/>
                    <p:nvPr/>
                  </p:nvSpPr>
                  <p:spPr>
                    <a:xfrm>
                      <a:off x="0" y="374073"/>
                      <a:ext cx="557784" cy="557784"/>
                    </a:xfrm>
                    <a:prstGeom prst="chord">
                      <a:avLst>
                        <a:gd name="adj1" fmla="val 5426717"/>
                        <a:gd name="adj2" fmla="val 159031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0" name="Straight Connector 49"/>
                    <p:cNvCxnSpPr/>
                    <p:nvPr/>
                  </p:nvCxnSpPr>
                  <p:spPr>
                    <a:xfrm flipV="1">
                      <a:off x="261244" y="5940"/>
                      <a:ext cx="3367107" cy="3674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67195" y="932213"/>
                      <a:ext cx="3394298" cy="356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Chord 51"/>
                    <p:cNvSpPr/>
                    <p:nvPr/>
                  </p:nvSpPr>
                  <p:spPr>
                    <a:xfrm flipH="1">
                      <a:off x="3022270" y="5938"/>
                      <a:ext cx="1289304" cy="1289304"/>
                    </a:xfrm>
                    <a:prstGeom prst="chord">
                      <a:avLst>
                        <a:gd name="adj1" fmla="val 5325150"/>
                        <a:gd name="adj2" fmla="val 162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3" name="Group 52"/>
                    <p:cNvGrpSpPr/>
                    <p:nvPr/>
                  </p:nvGrpSpPr>
                  <p:grpSpPr>
                    <a:xfrm>
                      <a:off x="11875" y="5938"/>
                      <a:ext cx="4283710" cy="1280160"/>
                      <a:chOff x="5939" y="0"/>
                      <a:chExt cx="4284616" cy="1280160"/>
                    </a:xfrm>
                  </p:grpSpPr>
                  <p:sp>
                    <p:nvSpPr>
                      <p:cNvPr id="57" name="Oval 56"/>
                      <p:cNvSpPr/>
                      <p:nvPr/>
                    </p:nvSpPr>
                    <p:spPr>
                      <a:xfrm>
                        <a:off x="5939" y="368135"/>
                        <a:ext cx="548640" cy="55778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Oval 57"/>
                      <p:cNvSpPr/>
                      <p:nvPr/>
                    </p:nvSpPr>
                    <p:spPr>
                      <a:xfrm>
                        <a:off x="3010395" y="0"/>
                        <a:ext cx="1280160" cy="128016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9" name="Straight Connector 58"/>
                      <p:cNvCxnSpPr/>
                      <p:nvPr/>
                    </p:nvCxnSpPr>
                    <p:spPr>
                      <a:xfrm>
                        <a:off x="273132" y="641267"/>
                        <a:ext cx="3383280" cy="0"/>
                      </a:xfrm>
                      <a:prstGeom prst="line">
                        <a:avLst/>
                      </a:prstGeom>
                      <a:ln>
                        <a:solidFill>
                          <a:schemeClr val="tx1"/>
                        </a:solidFill>
                        <a:prstDash val="solid"/>
                        <a:headEnd type="none" w="sm" len="med"/>
                        <a:tailEnd type="none" w="sm" len="med"/>
                      </a:ln>
                    </p:spPr>
                    <p:style>
                      <a:lnRef idx="1">
                        <a:schemeClr val="accent1"/>
                      </a:lnRef>
                      <a:fillRef idx="0">
                        <a:schemeClr val="accent1"/>
                      </a:fillRef>
                      <a:effectRef idx="0">
                        <a:schemeClr val="accent1"/>
                      </a:effectRef>
                      <a:fontRef idx="minor">
                        <a:schemeClr val="tx1"/>
                      </a:fontRef>
                    </p:style>
                  </p:cxnSp>
                </p:grpSp>
                <p:sp>
                  <p:nvSpPr>
                    <p:cNvPr id="54" name="Text Box 331"/>
                    <p:cNvSpPr txBox="1"/>
                    <p:nvPr/>
                  </p:nvSpPr>
                  <p:spPr>
                    <a:xfrm>
                      <a:off x="-160322" y="415692"/>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55" name="Text Box 332"/>
                    <p:cNvSpPr txBox="1"/>
                    <p:nvPr/>
                  </p:nvSpPr>
                  <p:spPr>
                    <a:xfrm>
                      <a:off x="1525979" y="611579"/>
                      <a:ext cx="581824"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37 cm</a:t>
                      </a:r>
                      <a:endParaRPr lang="en-US" sz="1100">
                        <a:effectLst/>
                        <a:ea typeface="Calibri"/>
                        <a:cs typeface="Times New Roman"/>
                      </a:endParaRPr>
                    </a:p>
                  </p:txBody>
                </p:sp>
                <p:sp>
                  <p:nvSpPr>
                    <p:cNvPr id="56" name="Text Box 333"/>
                    <p:cNvSpPr txBox="1"/>
                    <p:nvPr/>
                  </p:nvSpPr>
                  <p:spPr>
                    <a:xfrm>
                      <a:off x="3574166" y="349761"/>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4 cm</a:t>
                      </a:r>
                      <a:endParaRPr lang="en-US" sz="1100">
                        <a:effectLst/>
                        <a:ea typeface="Calibri"/>
                        <a:cs typeface="Times New Roman"/>
                      </a:endParaRPr>
                    </a:p>
                  </p:txBody>
                </p:sp>
              </p:grpSp>
              <p:sp>
                <p:nvSpPr>
                  <p:cNvPr id="47" name="Text Box 337"/>
                  <p:cNvSpPr txBox="1"/>
                  <p:nvPr/>
                </p:nvSpPr>
                <p:spPr>
                  <a:xfrm>
                    <a:off x="3699163" y="5938"/>
                    <a:ext cx="469011" cy="2314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48" name="Text Box 338"/>
                  <p:cNvSpPr txBox="1"/>
                  <p:nvPr/>
                </p:nvSpPr>
                <p:spPr>
                  <a:xfrm>
                    <a:off x="3521034" y="445325"/>
                    <a:ext cx="468630"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Calibri"/>
                      </a:rPr>
                      <a:t>θ</a:t>
                    </a:r>
                    <a:endParaRPr lang="en-US" sz="1100">
                      <a:effectLst/>
                      <a:ea typeface="Calibri"/>
                      <a:cs typeface="Times New Roman"/>
                    </a:endParaRPr>
                  </a:p>
                </p:txBody>
              </p:sp>
            </p:grpSp>
            <p:cxnSp>
              <p:nvCxnSpPr>
                <p:cNvPr id="44" name="Straight Connector 43"/>
                <p:cNvCxnSpPr/>
                <p:nvPr/>
              </p:nvCxnSpPr>
              <p:spPr>
                <a:xfrm flipH="1" flipV="1">
                  <a:off x="3764478" y="0"/>
                  <a:ext cx="55245" cy="6464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rot="21240000">
                  <a:off x="409698" y="190005"/>
                  <a:ext cx="3379434" cy="274320"/>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6" name="Rectangle 25"/>
              <p:cNvSpPr/>
              <p:nvPr/>
            </p:nvSpPr>
            <p:spPr>
              <a:xfrm rot="21240000">
                <a:off x="3722914" y="5938"/>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Rectangle 39"/>
              <p:cNvSpPr/>
              <p:nvPr/>
            </p:nvSpPr>
            <p:spPr>
              <a:xfrm rot="21240000">
                <a:off x="409698" y="380010"/>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Rectangle 40"/>
              <p:cNvSpPr/>
              <p:nvPr/>
            </p:nvSpPr>
            <p:spPr>
              <a:xfrm rot="21240000">
                <a:off x="433449" y="593766"/>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2" name="Rectangle 41"/>
              <p:cNvSpPr/>
              <p:nvPr/>
            </p:nvSpPr>
            <p:spPr>
              <a:xfrm rot="21240000">
                <a:off x="3740727" y="243444"/>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Tree>
    <p:extLst>
      <p:ext uri="{BB962C8B-B14F-4D97-AF65-F5344CB8AC3E}">
        <p14:creationId xmlns:p14="http://schemas.microsoft.com/office/powerpoint/2010/main" val="30422873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761999"/>
          </a:xfrm>
          <a:solidFill>
            <a:schemeClr val="bg2">
              <a:lumMod val="75000"/>
            </a:schemeClr>
          </a:solidFill>
          <a:scene3d>
            <a:camera prst="orthographicFront"/>
            <a:lightRig rig="threePt" dir="t"/>
          </a:scene3d>
          <a:sp3d>
            <a:bevelT w="165100" prst="coolSlant"/>
          </a:sp3d>
        </p:spPr>
        <p:txBody>
          <a:bodyPr/>
          <a:lstStyle/>
          <a:p>
            <a:r>
              <a:rPr lang="en-US" sz="4000" dirty="0" smtClean="0">
                <a:latin typeface="Arial Narrow" pitchFamily="34" charset="0"/>
              </a:rPr>
              <a:t>Expectations and clearing up confusion</a:t>
            </a:r>
            <a:endParaRPr lang="en-US" sz="4000" dirty="0">
              <a:latin typeface="Arial Narrow" pitchFamily="34" charset="0"/>
            </a:endParaRPr>
          </a:p>
        </p:txBody>
      </p:sp>
      <p:sp>
        <p:nvSpPr>
          <p:cNvPr id="3" name="Subtitle 2"/>
          <p:cNvSpPr>
            <a:spLocks noGrp="1"/>
          </p:cNvSpPr>
          <p:nvPr>
            <p:ph type="subTitle" idx="1"/>
          </p:nvPr>
        </p:nvSpPr>
        <p:spPr>
          <a:xfrm>
            <a:off x="152400" y="1219200"/>
            <a:ext cx="8991600" cy="4724400"/>
          </a:xfrm>
        </p:spPr>
        <p:txBody>
          <a:bodyPr/>
          <a:lstStyle/>
          <a:p>
            <a:pPr algn="l">
              <a:buFont typeface="Arial" pitchFamily="34" charset="0"/>
              <a:buChar char="•"/>
            </a:pPr>
            <a:endParaRPr lang="en-US" sz="2600" dirty="0" smtClean="0">
              <a:solidFill>
                <a:schemeClr val="tx1"/>
              </a:solidFill>
              <a:latin typeface="Arial Narrow" pitchFamily="34" charset="0"/>
            </a:endParaRPr>
          </a:p>
          <a:p>
            <a:pPr algn="l">
              <a:buFont typeface="Arial" pitchFamily="34" charset="0"/>
              <a:buChar char="•"/>
            </a:pPr>
            <a:r>
              <a:rPr lang="en-US" sz="2600" dirty="0" smtClean="0">
                <a:solidFill>
                  <a:schemeClr val="tx1"/>
                </a:solidFill>
                <a:latin typeface="Arial Narrow" pitchFamily="34" charset="0"/>
              </a:rPr>
              <a:t> Intent and focus of Unit 9 webinar.</a:t>
            </a:r>
          </a:p>
          <a:p>
            <a:pPr algn="l">
              <a:buFont typeface="Arial" pitchFamily="34" charset="0"/>
              <a:buChar char="•"/>
            </a:pPr>
            <a:r>
              <a:rPr lang="en-US" sz="2600" dirty="0" smtClean="0">
                <a:solidFill>
                  <a:schemeClr val="tx1"/>
                </a:solidFill>
                <a:latin typeface="Arial Narrow" pitchFamily="34" charset="0"/>
              </a:rPr>
              <a:t> Framework tasks.</a:t>
            </a:r>
          </a:p>
          <a:p>
            <a:pPr algn="l">
              <a:buFont typeface="Arial" pitchFamily="34" charset="0"/>
              <a:buChar char="•"/>
            </a:pPr>
            <a:r>
              <a:rPr lang="en-US" sz="2600" dirty="0" smtClean="0">
                <a:solidFill>
                  <a:schemeClr val="tx1"/>
                </a:solidFill>
                <a:latin typeface="Arial Narrow" pitchFamily="34" charset="0"/>
              </a:rPr>
              <a:t> GPB sessions on Georgiastandards.org.</a:t>
            </a:r>
          </a:p>
          <a:p>
            <a:pPr algn="l">
              <a:buFont typeface="Arial" pitchFamily="34" charset="0"/>
              <a:buChar char="•"/>
            </a:pPr>
            <a:r>
              <a:rPr lang="en-US" sz="2600" dirty="0" smtClean="0">
                <a:solidFill>
                  <a:schemeClr val="tx1"/>
                </a:solidFill>
                <a:latin typeface="Arial Narrow" pitchFamily="34" charset="0"/>
              </a:rPr>
              <a:t> Standards for Mathematical Practice. </a:t>
            </a:r>
          </a:p>
          <a:p>
            <a:pPr algn="l">
              <a:buFont typeface="Arial" pitchFamily="34" charset="0"/>
              <a:buChar char="•"/>
            </a:pPr>
            <a:r>
              <a:rPr lang="en-US" sz="2600" dirty="0" smtClean="0">
                <a:solidFill>
                  <a:schemeClr val="tx1"/>
                </a:solidFill>
                <a:latin typeface="Arial Narrow" pitchFamily="34" charset="0"/>
              </a:rPr>
              <a:t> Resources. </a:t>
            </a:r>
          </a:p>
          <a:p>
            <a:pPr algn="l">
              <a:buFont typeface="Arial" pitchFamily="34" charset="0"/>
              <a:buChar char="•"/>
            </a:pPr>
            <a:r>
              <a:rPr lang="en-US" sz="2600" dirty="0" smtClean="0">
                <a:solidFill>
                  <a:schemeClr val="tx1"/>
                </a:solidFill>
                <a:latin typeface="Arial Narrow" pitchFamily="34" charset="0"/>
                <a:hlinkClick r:id="rId3"/>
              </a:rPr>
              <a:t> http://ccgpsmathematics9-10.wikispaces.com/</a:t>
            </a:r>
            <a:endParaRPr lang="en-US" sz="2600" dirty="0" smtClean="0">
              <a:solidFill>
                <a:schemeClr val="tx1"/>
              </a:solidFill>
              <a:latin typeface="Arial Narrow" pitchFamily="34" charset="0"/>
            </a:endParaRPr>
          </a:p>
          <a:p>
            <a:pPr algn="l">
              <a:buFont typeface="Arial" pitchFamily="34" charset="0"/>
              <a:buChar char="•"/>
            </a:pPr>
            <a:r>
              <a:rPr lang="en-US" sz="2600" dirty="0" smtClean="0">
                <a:solidFill>
                  <a:schemeClr val="tx1"/>
                </a:solidFill>
                <a:latin typeface="Arial Narrow" pitchFamily="34" charset="0"/>
              </a:rPr>
              <a:t> CCGPS is taught and assessed from 2012-2013 and beyond.</a:t>
            </a:r>
          </a:p>
          <a:p>
            <a:pPr algn="l">
              <a:buFont typeface="Arial" pitchFamily="34" charset="0"/>
              <a:buChar char="•"/>
            </a:pPr>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562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Confused2.jpg"/>
          <p:cNvPicPr>
            <a:picLocks noChangeAspect="1"/>
          </p:cNvPicPr>
          <p:nvPr/>
        </p:nvPicPr>
        <p:blipFill>
          <a:blip r:embed="rId5" cstate="print"/>
          <a:stretch>
            <a:fillRect/>
          </a:stretch>
        </p:blipFill>
        <p:spPr>
          <a:xfrm>
            <a:off x="6324600" y="1371600"/>
            <a:ext cx="2413000" cy="2895600"/>
          </a:xfrm>
          <a:prstGeom prst="rect">
            <a:avLst/>
          </a:prstGeom>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990600"/>
          </a:xfrm>
        </p:spPr>
        <p:txBody>
          <a:bodyPr/>
          <a:lstStyle/>
          <a:p>
            <a:r>
              <a:rPr lang="en-US" sz="2800" dirty="0">
                <a:solidFill>
                  <a:schemeClr val="tx1"/>
                </a:solidFill>
              </a:rPr>
              <a:t>The two arcs are determined by the central angle </a:t>
            </a:r>
            <a:r>
              <a:rPr lang="el-GR" sz="2800" i="1" dirty="0">
                <a:solidFill>
                  <a:schemeClr val="tx1"/>
                </a:solidFill>
              </a:rPr>
              <a:t>θ</a:t>
            </a:r>
            <a:r>
              <a:rPr lang="en-US" sz="2800" dirty="0">
                <a:solidFill>
                  <a:schemeClr val="tx1"/>
                </a:solidFill>
              </a:rPr>
              <a:t>.</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75858"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Two Wheels and a Belt</a:t>
            </a:r>
          </a:p>
        </p:txBody>
      </p:sp>
      <p:grpSp>
        <p:nvGrpSpPr>
          <p:cNvPr id="22" name="Group 21"/>
          <p:cNvGrpSpPr/>
          <p:nvPr/>
        </p:nvGrpSpPr>
        <p:grpSpPr>
          <a:xfrm>
            <a:off x="3749057" y="3050779"/>
            <a:ext cx="4585335" cy="1403350"/>
            <a:chOff x="0" y="0"/>
            <a:chExt cx="4585527" cy="1403350"/>
          </a:xfrm>
        </p:grpSpPr>
        <p:sp>
          <p:nvSpPr>
            <p:cNvPr id="23" name="Rectangle 22"/>
            <p:cNvSpPr/>
            <p:nvPr/>
          </p:nvSpPr>
          <p:spPr>
            <a:xfrm>
              <a:off x="0" y="0"/>
              <a:ext cx="4585527" cy="14033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4" name="Group 23"/>
            <p:cNvGrpSpPr/>
            <p:nvPr/>
          </p:nvGrpSpPr>
          <p:grpSpPr>
            <a:xfrm>
              <a:off x="63500" y="57150"/>
              <a:ext cx="4471671" cy="1294767"/>
              <a:chOff x="0" y="0"/>
              <a:chExt cx="4471807" cy="1294767"/>
            </a:xfrm>
          </p:grpSpPr>
          <p:grpSp>
            <p:nvGrpSpPr>
              <p:cNvPr id="25" name="Group 24"/>
              <p:cNvGrpSpPr/>
              <p:nvPr/>
            </p:nvGrpSpPr>
            <p:grpSpPr>
              <a:xfrm>
                <a:off x="0" y="0"/>
                <a:ext cx="4471807" cy="1294767"/>
                <a:chOff x="0" y="0"/>
                <a:chExt cx="4471807" cy="1294767"/>
              </a:xfrm>
            </p:grpSpPr>
            <p:grpSp>
              <p:nvGrpSpPr>
                <p:cNvPr id="43" name="Group 42"/>
                <p:cNvGrpSpPr/>
                <p:nvPr/>
              </p:nvGrpSpPr>
              <p:grpSpPr>
                <a:xfrm>
                  <a:off x="0" y="5936"/>
                  <a:ext cx="4471807" cy="1288831"/>
                  <a:chOff x="0" y="5936"/>
                  <a:chExt cx="4471807" cy="1288831"/>
                </a:xfrm>
              </p:grpSpPr>
              <p:grpSp>
                <p:nvGrpSpPr>
                  <p:cNvPr id="46" name="Group 45"/>
                  <p:cNvGrpSpPr/>
                  <p:nvPr/>
                </p:nvGrpSpPr>
                <p:grpSpPr>
                  <a:xfrm>
                    <a:off x="0" y="5936"/>
                    <a:ext cx="4471807" cy="1288831"/>
                    <a:chOff x="-160322" y="5938"/>
                    <a:chExt cx="4471896" cy="1289304"/>
                  </a:xfrm>
                </p:grpSpPr>
                <p:sp>
                  <p:nvSpPr>
                    <p:cNvPr id="49" name="Chord 48"/>
                    <p:cNvSpPr/>
                    <p:nvPr/>
                  </p:nvSpPr>
                  <p:spPr>
                    <a:xfrm>
                      <a:off x="0" y="374073"/>
                      <a:ext cx="557784" cy="557784"/>
                    </a:xfrm>
                    <a:prstGeom prst="chord">
                      <a:avLst>
                        <a:gd name="adj1" fmla="val 5426717"/>
                        <a:gd name="adj2" fmla="val 159031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0" name="Straight Connector 49"/>
                    <p:cNvCxnSpPr/>
                    <p:nvPr/>
                  </p:nvCxnSpPr>
                  <p:spPr>
                    <a:xfrm flipV="1">
                      <a:off x="261244" y="5940"/>
                      <a:ext cx="3367107" cy="3674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67195" y="932213"/>
                      <a:ext cx="3394298" cy="356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Chord 51"/>
                    <p:cNvSpPr/>
                    <p:nvPr/>
                  </p:nvSpPr>
                  <p:spPr>
                    <a:xfrm flipH="1">
                      <a:off x="3022270" y="5938"/>
                      <a:ext cx="1289304" cy="1289304"/>
                    </a:xfrm>
                    <a:prstGeom prst="chord">
                      <a:avLst>
                        <a:gd name="adj1" fmla="val 5325150"/>
                        <a:gd name="adj2" fmla="val 162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3" name="Group 52"/>
                    <p:cNvGrpSpPr/>
                    <p:nvPr/>
                  </p:nvGrpSpPr>
                  <p:grpSpPr>
                    <a:xfrm>
                      <a:off x="11875" y="5938"/>
                      <a:ext cx="4283710" cy="1280160"/>
                      <a:chOff x="5939" y="0"/>
                      <a:chExt cx="4284616" cy="1280160"/>
                    </a:xfrm>
                  </p:grpSpPr>
                  <p:sp>
                    <p:nvSpPr>
                      <p:cNvPr id="57" name="Oval 56"/>
                      <p:cNvSpPr/>
                      <p:nvPr/>
                    </p:nvSpPr>
                    <p:spPr>
                      <a:xfrm>
                        <a:off x="5939" y="368135"/>
                        <a:ext cx="548640" cy="55778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Oval 57"/>
                      <p:cNvSpPr/>
                      <p:nvPr/>
                    </p:nvSpPr>
                    <p:spPr>
                      <a:xfrm>
                        <a:off x="3010395" y="0"/>
                        <a:ext cx="1280160" cy="128016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9" name="Straight Connector 58"/>
                      <p:cNvCxnSpPr/>
                      <p:nvPr/>
                    </p:nvCxnSpPr>
                    <p:spPr>
                      <a:xfrm>
                        <a:off x="273132" y="641267"/>
                        <a:ext cx="3383280" cy="0"/>
                      </a:xfrm>
                      <a:prstGeom prst="line">
                        <a:avLst/>
                      </a:prstGeom>
                      <a:ln>
                        <a:solidFill>
                          <a:schemeClr val="tx1"/>
                        </a:solidFill>
                        <a:prstDash val="solid"/>
                        <a:headEnd type="none" w="sm" len="med"/>
                        <a:tailEnd type="none" w="sm" len="med"/>
                      </a:ln>
                    </p:spPr>
                    <p:style>
                      <a:lnRef idx="1">
                        <a:schemeClr val="accent1"/>
                      </a:lnRef>
                      <a:fillRef idx="0">
                        <a:schemeClr val="accent1"/>
                      </a:fillRef>
                      <a:effectRef idx="0">
                        <a:schemeClr val="accent1"/>
                      </a:effectRef>
                      <a:fontRef idx="minor">
                        <a:schemeClr val="tx1"/>
                      </a:fontRef>
                    </p:style>
                  </p:cxnSp>
                </p:grpSp>
                <p:sp>
                  <p:nvSpPr>
                    <p:cNvPr id="54" name="Text Box 331"/>
                    <p:cNvSpPr txBox="1"/>
                    <p:nvPr/>
                  </p:nvSpPr>
                  <p:spPr>
                    <a:xfrm>
                      <a:off x="-160322" y="415692"/>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55" name="Text Box 332"/>
                    <p:cNvSpPr txBox="1"/>
                    <p:nvPr/>
                  </p:nvSpPr>
                  <p:spPr>
                    <a:xfrm>
                      <a:off x="1525979" y="611579"/>
                      <a:ext cx="581824"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37 cm</a:t>
                      </a:r>
                      <a:endParaRPr lang="en-US" sz="1100">
                        <a:effectLst/>
                        <a:ea typeface="Calibri"/>
                        <a:cs typeface="Times New Roman"/>
                      </a:endParaRPr>
                    </a:p>
                  </p:txBody>
                </p:sp>
                <p:sp>
                  <p:nvSpPr>
                    <p:cNvPr id="56" name="Text Box 333"/>
                    <p:cNvSpPr txBox="1"/>
                    <p:nvPr/>
                  </p:nvSpPr>
                  <p:spPr>
                    <a:xfrm>
                      <a:off x="3574166" y="349761"/>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4 cm</a:t>
                      </a:r>
                      <a:endParaRPr lang="en-US" sz="1100">
                        <a:effectLst/>
                        <a:ea typeface="Calibri"/>
                        <a:cs typeface="Times New Roman"/>
                      </a:endParaRPr>
                    </a:p>
                  </p:txBody>
                </p:sp>
              </p:grpSp>
              <p:sp>
                <p:nvSpPr>
                  <p:cNvPr id="47" name="Text Box 337"/>
                  <p:cNvSpPr txBox="1"/>
                  <p:nvPr/>
                </p:nvSpPr>
                <p:spPr>
                  <a:xfrm>
                    <a:off x="3699163" y="5938"/>
                    <a:ext cx="469011" cy="2314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48" name="Text Box 338"/>
                  <p:cNvSpPr txBox="1"/>
                  <p:nvPr/>
                </p:nvSpPr>
                <p:spPr>
                  <a:xfrm>
                    <a:off x="3521034" y="445325"/>
                    <a:ext cx="468630"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Calibri"/>
                      </a:rPr>
                      <a:t>θ</a:t>
                    </a:r>
                    <a:endParaRPr lang="en-US" sz="1100">
                      <a:effectLst/>
                      <a:ea typeface="Calibri"/>
                      <a:cs typeface="Times New Roman"/>
                    </a:endParaRPr>
                  </a:p>
                </p:txBody>
              </p:sp>
            </p:grpSp>
            <p:cxnSp>
              <p:nvCxnSpPr>
                <p:cNvPr id="44" name="Straight Connector 43"/>
                <p:cNvCxnSpPr/>
                <p:nvPr/>
              </p:nvCxnSpPr>
              <p:spPr>
                <a:xfrm flipH="1" flipV="1">
                  <a:off x="3764478" y="0"/>
                  <a:ext cx="55245" cy="6464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rot="21240000">
                  <a:off x="409698" y="190005"/>
                  <a:ext cx="3379434" cy="274320"/>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6" name="Rectangle 25"/>
              <p:cNvSpPr/>
              <p:nvPr/>
            </p:nvSpPr>
            <p:spPr>
              <a:xfrm rot="21240000">
                <a:off x="3722914" y="5938"/>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Rectangle 39"/>
              <p:cNvSpPr/>
              <p:nvPr/>
            </p:nvSpPr>
            <p:spPr>
              <a:xfrm rot="21240000">
                <a:off x="409698" y="380010"/>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Rectangle 40"/>
              <p:cNvSpPr/>
              <p:nvPr/>
            </p:nvSpPr>
            <p:spPr>
              <a:xfrm rot="21240000">
                <a:off x="433449" y="593766"/>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2" name="Rectangle 41"/>
              <p:cNvSpPr/>
              <p:nvPr/>
            </p:nvSpPr>
            <p:spPr>
              <a:xfrm rot="21240000">
                <a:off x="3740727" y="243444"/>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mc:AlternateContent xmlns:mc="http://schemas.openxmlformats.org/markup-compatibility/2006" xmlns:a14="http://schemas.microsoft.com/office/drawing/2010/main">
        <mc:Choice Requires="a14">
          <p:sp>
            <p:nvSpPr>
              <p:cNvPr id="5" name="Rectangle 4"/>
              <p:cNvSpPr/>
              <p:nvPr/>
            </p:nvSpPr>
            <p:spPr>
              <a:xfrm>
                <a:off x="457200" y="2558302"/>
                <a:ext cx="3048000" cy="78483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unc>
                        <m:funcPr>
                          <m:ctrlPr>
                            <a:rPr lang="en-US" sz="2400" i="1">
                              <a:latin typeface="Cambria Math"/>
                            </a:rPr>
                          </m:ctrlPr>
                        </m:funcPr>
                        <m:fName>
                          <m:r>
                            <m:rPr>
                              <m:sty m:val="p"/>
                            </m:rPr>
                            <a:rPr lang="en-US" sz="2400">
                              <a:latin typeface="Cambria Math"/>
                            </a:rPr>
                            <m:t>cos</m:t>
                          </m:r>
                        </m:fName>
                        <m:e>
                          <m:r>
                            <a:rPr lang="en-US" sz="2400" i="1">
                              <a:latin typeface="Cambria Math"/>
                              <a:ea typeface="Cambria Math"/>
                            </a:rPr>
                            <m:t>𝜃</m:t>
                          </m:r>
                          <m:r>
                            <a:rPr lang="en-US" sz="2400" i="1">
                              <a:latin typeface="Cambria Math"/>
                              <a:ea typeface="Cambria Math"/>
                            </a:rPr>
                            <m:t>=</m:t>
                          </m:r>
                          <m:f>
                            <m:fPr>
                              <m:ctrlPr>
                                <a:rPr lang="en-US" sz="2400" i="1">
                                  <a:latin typeface="Cambria Math"/>
                                  <a:ea typeface="Cambria Math"/>
                                </a:rPr>
                              </m:ctrlPr>
                            </m:fPr>
                            <m:num>
                              <m:r>
                                <a:rPr lang="en-US" sz="2400" i="1">
                                  <a:latin typeface="Cambria Math"/>
                                  <a:ea typeface="Cambria Math"/>
                                </a:rPr>
                                <m:t>4</m:t>
                              </m:r>
                            </m:num>
                            <m:den>
                              <m:r>
                                <a:rPr lang="en-US" sz="2400" i="1">
                                  <a:latin typeface="Cambria Math"/>
                                  <a:ea typeface="Cambria Math"/>
                                </a:rPr>
                                <m:t>37</m:t>
                              </m:r>
                            </m:den>
                          </m:f>
                        </m:e>
                      </m:func>
                    </m:oMath>
                  </m:oMathPara>
                </a14:m>
                <a:endParaRPr lang="en-US" sz="2400" dirty="0"/>
              </a:p>
            </p:txBody>
          </p:sp>
        </mc:Choice>
        <mc:Fallback xmlns="">
          <p:sp>
            <p:nvSpPr>
              <p:cNvPr id="5" name="Rectangle 4"/>
              <p:cNvSpPr>
                <a:spLocks noRot="1" noChangeAspect="1" noMove="1" noResize="1" noEditPoints="1" noAdjustHandles="1" noChangeArrowheads="1" noChangeShapeType="1" noTextEdit="1"/>
              </p:cNvSpPr>
              <p:nvPr/>
            </p:nvSpPr>
            <p:spPr>
              <a:xfrm>
                <a:off x="457200" y="2558302"/>
                <a:ext cx="3048000" cy="784830"/>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3023824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990600"/>
          </a:xfrm>
        </p:spPr>
        <p:txBody>
          <a:bodyPr/>
          <a:lstStyle/>
          <a:p>
            <a:r>
              <a:rPr lang="en-US" sz="2800" dirty="0">
                <a:solidFill>
                  <a:schemeClr val="tx1"/>
                </a:solidFill>
              </a:rPr>
              <a:t>The two arcs are determined by the central angle </a:t>
            </a:r>
            <a:r>
              <a:rPr lang="el-GR" sz="2800" i="1" dirty="0">
                <a:solidFill>
                  <a:schemeClr val="tx1"/>
                </a:solidFill>
              </a:rPr>
              <a:t>θ</a:t>
            </a:r>
            <a:r>
              <a:rPr lang="en-US" sz="2800" dirty="0">
                <a:solidFill>
                  <a:schemeClr val="tx1"/>
                </a:solidFill>
              </a:rPr>
              <a:t>.</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75858"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Two Wheels and a Belt</a:t>
            </a:r>
          </a:p>
        </p:txBody>
      </p:sp>
      <p:grpSp>
        <p:nvGrpSpPr>
          <p:cNvPr id="22" name="Group 21"/>
          <p:cNvGrpSpPr/>
          <p:nvPr/>
        </p:nvGrpSpPr>
        <p:grpSpPr>
          <a:xfrm>
            <a:off x="3749057" y="3050779"/>
            <a:ext cx="4585335" cy="1403350"/>
            <a:chOff x="0" y="0"/>
            <a:chExt cx="4585527" cy="1403350"/>
          </a:xfrm>
        </p:grpSpPr>
        <p:sp>
          <p:nvSpPr>
            <p:cNvPr id="23" name="Rectangle 22"/>
            <p:cNvSpPr/>
            <p:nvPr/>
          </p:nvSpPr>
          <p:spPr>
            <a:xfrm>
              <a:off x="0" y="0"/>
              <a:ext cx="4585527" cy="14033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4" name="Group 23"/>
            <p:cNvGrpSpPr/>
            <p:nvPr/>
          </p:nvGrpSpPr>
          <p:grpSpPr>
            <a:xfrm>
              <a:off x="63500" y="57150"/>
              <a:ext cx="4471671" cy="1294767"/>
              <a:chOff x="0" y="0"/>
              <a:chExt cx="4471807" cy="1294767"/>
            </a:xfrm>
          </p:grpSpPr>
          <p:grpSp>
            <p:nvGrpSpPr>
              <p:cNvPr id="25" name="Group 24"/>
              <p:cNvGrpSpPr/>
              <p:nvPr/>
            </p:nvGrpSpPr>
            <p:grpSpPr>
              <a:xfrm>
                <a:off x="0" y="0"/>
                <a:ext cx="4471807" cy="1294767"/>
                <a:chOff x="0" y="0"/>
                <a:chExt cx="4471807" cy="1294767"/>
              </a:xfrm>
            </p:grpSpPr>
            <p:grpSp>
              <p:nvGrpSpPr>
                <p:cNvPr id="43" name="Group 42"/>
                <p:cNvGrpSpPr/>
                <p:nvPr/>
              </p:nvGrpSpPr>
              <p:grpSpPr>
                <a:xfrm>
                  <a:off x="0" y="5936"/>
                  <a:ext cx="4471807" cy="1288831"/>
                  <a:chOff x="0" y="5936"/>
                  <a:chExt cx="4471807" cy="1288831"/>
                </a:xfrm>
              </p:grpSpPr>
              <p:grpSp>
                <p:nvGrpSpPr>
                  <p:cNvPr id="46" name="Group 45"/>
                  <p:cNvGrpSpPr/>
                  <p:nvPr/>
                </p:nvGrpSpPr>
                <p:grpSpPr>
                  <a:xfrm>
                    <a:off x="0" y="5936"/>
                    <a:ext cx="4471807" cy="1288831"/>
                    <a:chOff x="-160322" y="5938"/>
                    <a:chExt cx="4471896" cy="1289304"/>
                  </a:xfrm>
                </p:grpSpPr>
                <p:sp>
                  <p:nvSpPr>
                    <p:cNvPr id="49" name="Chord 48"/>
                    <p:cNvSpPr/>
                    <p:nvPr/>
                  </p:nvSpPr>
                  <p:spPr>
                    <a:xfrm>
                      <a:off x="0" y="374073"/>
                      <a:ext cx="557784" cy="557784"/>
                    </a:xfrm>
                    <a:prstGeom prst="chord">
                      <a:avLst>
                        <a:gd name="adj1" fmla="val 5426717"/>
                        <a:gd name="adj2" fmla="val 159031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0" name="Straight Connector 49"/>
                    <p:cNvCxnSpPr/>
                    <p:nvPr/>
                  </p:nvCxnSpPr>
                  <p:spPr>
                    <a:xfrm flipV="1">
                      <a:off x="261244" y="5940"/>
                      <a:ext cx="3367107" cy="3674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67195" y="932213"/>
                      <a:ext cx="3394298" cy="356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Chord 51"/>
                    <p:cNvSpPr/>
                    <p:nvPr/>
                  </p:nvSpPr>
                  <p:spPr>
                    <a:xfrm flipH="1">
                      <a:off x="3022270" y="5938"/>
                      <a:ext cx="1289304" cy="1289304"/>
                    </a:xfrm>
                    <a:prstGeom prst="chord">
                      <a:avLst>
                        <a:gd name="adj1" fmla="val 5325150"/>
                        <a:gd name="adj2" fmla="val 162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3" name="Group 52"/>
                    <p:cNvGrpSpPr/>
                    <p:nvPr/>
                  </p:nvGrpSpPr>
                  <p:grpSpPr>
                    <a:xfrm>
                      <a:off x="11875" y="5938"/>
                      <a:ext cx="4283710" cy="1280160"/>
                      <a:chOff x="5939" y="0"/>
                      <a:chExt cx="4284616" cy="1280160"/>
                    </a:xfrm>
                  </p:grpSpPr>
                  <p:sp>
                    <p:nvSpPr>
                      <p:cNvPr id="57" name="Oval 56"/>
                      <p:cNvSpPr/>
                      <p:nvPr/>
                    </p:nvSpPr>
                    <p:spPr>
                      <a:xfrm>
                        <a:off x="5939" y="368135"/>
                        <a:ext cx="548640" cy="55778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Oval 57"/>
                      <p:cNvSpPr/>
                      <p:nvPr/>
                    </p:nvSpPr>
                    <p:spPr>
                      <a:xfrm>
                        <a:off x="3010395" y="0"/>
                        <a:ext cx="1280160" cy="128016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9" name="Straight Connector 58"/>
                      <p:cNvCxnSpPr/>
                      <p:nvPr/>
                    </p:nvCxnSpPr>
                    <p:spPr>
                      <a:xfrm>
                        <a:off x="273132" y="641267"/>
                        <a:ext cx="3383280" cy="0"/>
                      </a:xfrm>
                      <a:prstGeom prst="line">
                        <a:avLst/>
                      </a:prstGeom>
                      <a:ln>
                        <a:solidFill>
                          <a:schemeClr val="tx1"/>
                        </a:solidFill>
                        <a:prstDash val="solid"/>
                        <a:headEnd type="none" w="sm" len="med"/>
                        <a:tailEnd type="none" w="sm" len="med"/>
                      </a:ln>
                    </p:spPr>
                    <p:style>
                      <a:lnRef idx="1">
                        <a:schemeClr val="accent1"/>
                      </a:lnRef>
                      <a:fillRef idx="0">
                        <a:schemeClr val="accent1"/>
                      </a:fillRef>
                      <a:effectRef idx="0">
                        <a:schemeClr val="accent1"/>
                      </a:effectRef>
                      <a:fontRef idx="minor">
                        <a:schemeClr val="tx1"/>
                      </a:fontRef>
                    </p:style>
                  </p:cxnSp>
                </p:grpSp>
                <p:sp>
                  <p:nvSpPr>
                    <p:cNvPr id="54" name="Text Box 331"/>
                    <p:cNvSpPr txBox="1"/>
                    <p:nvPr/>
                  </p:nvSpPr>
                  <p:spPr>
                    <a:xfrm>
                      <a:off x="-160322" y="415692"/>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55" name="Text Box 332"/>
                    <p:cNvSpPr txBox="1"/>
                    <p:nvPr/>
                  </p:nvSpPr>
                  <p:spPr>
                    <a:xfrm>
                      <a:off x="1525979" y="611579"/>
                      <a:ext cx="581824"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37 cm</a:t>
                      </a:r>
                      <a:endParaRPr lang="en-US" sz="1100">
                        <a:effectLst/>
                        <a:ea typeface="Calibri"/>
                        <a:cs typeface="Times New Roman"/>
                      </a:endParaRPr>
                    </a:p>
                  </p:txBody>
                </p:sp>
                <p:sp>
                  <p:nvSpPr>
                    <p:cNvPr id="56" name="Text Box 333"/>
                    <p:cNvSpPr txBox="1"/>
                    <p:nvPr/>
                  </p:nvSpPr>
                  <p:spPr>
                    <a:xfrm>
                      <a:off x="3574166" y="349761"/>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4 cm</a:t>
                      </a:r>
                      <a:endParaRPr lang="en-US" sz="1100">
                        <a:effectLst/>
                        <a:ea typeface="Calibri"/>
                        <a:cs typeface="Times New Roman"/>
                      </a:endParaRPr>
                    </a:p>
                  </p:txBody>
                </p:sp>
              </p:grpSp>
              <p:sp>
                <p:nvSpPr>
                  <p:cNvPr id="47" name="Text Box 337"/>
                  <p:cNvSpPr txBox="1"/>
                  <p:nvPr/>
                </p:nvSpPr>
                <p:spPr>
                  <a:xfrm>
                    <a:off x="3699163" y="5938"/>
                    <a:ext cx="469011" cy="2314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48" name="Text Box 338"/>
                  <p:cNvSpPr txBox="1"/>
                  <p:nvPr/>
                </p:nvSpPr>
                <p:spPr>
                  <a:xfrm>
                    <a:off x="3521034" y="445325"/>
                    <a:ext cx="468630"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Calibri"/>
                      </a:rPr>
                      <a:t>θ</a:t>
                    </a:r>
                    <a:endParaRPr lang="en-US" sz="1100">
                      <a:effectLst/>
                      <a:ea typeface="Calibri"/>
                      <a:cs typeface="Times New Roman"/>
                    </a:endParaRPr>
                  </a:p>
                </p:txBody>
              </p:sp>
            </p:grpSp>
            <p:cxnSp>
              <p:nvCxnSpPr>
                <p:cNvPr id="44" name="Straight Connector 43"/>
                <p:cNvCxnSpPr/>
                <p:nvPr/>
              </p:nvCxnSpPr>
              <p:spPr>
                <a:xfrm flipH="1" flipV="1">
                  <a:off x="3764478" y="0"/>
                  <a:ext cx="55245" cy="6464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rot="21240000">
                  <a:off x="409698" y="190005"/>
                  <a:ext cx="3379434" cy="274320"/>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6" name="Rectangle 25"/>
              <p:cNvSpPr/>
              <p:nvPr/>
            </p:nvSpPr>
            <p:spPr>
              <a:xfrm rot="21240000">
                <a:off x="3722914" y="5938"/>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Rectangle 39"/>
              <p:cNvSpPr/>
              <p:nvPr/>
            </p:nvSpPr>
            <p:spPr>
              <a:xfrm rot="21240000">
                <a:off x="409698" y="380010"/>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Rectangle 40"/>
              <p:cNvSpPr/>
              <p:nvPr/>
            </p:nvSpPr>
            <p:spPr>
              <a:xfrm rot="21240000">
                <a:off x="433449" y="593766"/>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2" name="Rectangle 41"/>
              <p:cNvSpPr/>
              <p:nvPr/>
            </p:nvSpPr>
            <p:spPr>
              <a:xfrm rot="21240000">
                <a:off x="3740727" y="243444"/>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mc:AlternateContent xmlns:mc="http://schemas.openxmlformats.org/markup-compatibility/2006" xmlns:a14="http://schemas.microsoft.com/office/drawing/2010/main">
        <mc:Choice Requires="a14">
          <p:sp>
            <p:nvSpPr>
              <p:cNvPr id="5" name="Rectangle 4"/>
              <p:cNvSpPr/>
              <p:nvPr/>
            </p:nvSpPr>
            <p:spPr>
              <a:xfrm>
                <a:off x="457200" y="2558302"/>
                <a:ext cx="3048000" cy="147732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unc>
                        <m:funcPr>
                          <m:ctrlPr>
                            <a:rPr lang="en-US" sz="2400" i="1">
                              <a:latin typeface="Cambria Math"/>
                            </a:rPr>
                          </m:ctrlPr>
                        </m:funcPr>
                        <m:fName>
                          <m:r>
                            <m:rPr>
                              <m:sty m:val="p"/>
                            </m:rPr>
                            <a:rPr lang="en-US" sz="2400">
                              <a:latin typeface="Cambria Math"/>
                            </a:rPr>
                            <m:t>cos</m:t>
                          </m:r>
                        </m:fName>
                        <m:e>
                          <m:r>
                            <a:rPr lang="en-US" sz="2400" i="1">
                              <a:latin typeface="Cambria Math"/>
                              <a:ea typeface="Cambria Math"/>
                            </a:rPr>
                            <m:t>𝜃</m:t>
                          </m:r>
                          <m:r>
                            <a:rPr lang="en-US" sz="2400" i="1">
                              <a:latin typeface="Cambria Math"/>
                              <a:ea typeface="Cambria Math"/>
                            </a:rPr>
                            <m:t>=</m:t>
                          </m:r>
                          <m:f>
                            <m:fPr>
                              <m:ctrlPr>
                                <a:rPr lang="en-US" sz="2400" i="1">
                                  <a:latin typeface="Cambria Math"/>
                                  <a:ea typeface="Cambria Math"/>
                                </a:rPr>
                              </m:ctrlPr>
                            </m:fPr>
                            <m:num>
                              <m:r>
                                <a:rPr lang="en-US" sz="2400" i="1">
                                  <a:latin typeface="Cambria Math"/>
                                  <a:ea typeface="Cambria Math"/>
                                </a:rPr>
                                <m:t>4</m:t>
                              </m:r>
                            </m:num>
                            <m:den>
                              <m:r>
                                <a:rPr lang="en-US" sz="2400" i="1">
                                  <a:latin typeface="Cambria Math"/>
                                  <a:ea typeface="Cambria Math"/>
                                </a:rPr>
                                <m:t>37</m:t>
                              </m:r>
                            </m:den>
                          </m:f>
                        </m:e>
                      </m:func>
                    </m:oMath>
                  </m:oMathPara>
                </a14:m>
                <a:endParaRPr lang="en-US" sz="2400" dirty="0"/>
              </a:p>
              <a:p>
                <a:pPr/>
                <a14:m>
                  <m:oMathPara xmlns:m="http://schemas.openxmlformats.org/officeDocument/2006/math">
                    <m:oMathParaPr>
                      <m:jc m:val="centerGroup"/>
                    </m:oMathParaPr>
                    <m:oMath xmlns:m="http://schemas.openxmlformats.org/officeDocument/2006/math">
                      <m:r>
                        <a:rPr lang="en-US" sz="2400" i="1">
                          <a:latin typeface="Cambria Math"/>
                          <a:ea typeface="Cambria Math"/>
                        </a:rPr>
                        <m:t>𝜃</m:t>
                      </m:r>
                      <m:r>
                        <a:rPr lang="en-US" sz="2400" i="1">
                          <a:latin typeface="Cambria Math"/>
                          <a:ea typeface="Cambria Math"/>
                        </a:rPr>
                        <m:t>=</m:t>
                      </m:r>
                      <m:func>
                        <m:funcPr>
                          <m:ctrlPr>
                            <a:rPr lang="en-US" sz="2400" i="1">
                              <a:latin typeface="Cambria Math"/>
                              <a:ea typeface="Cambria Math"/>
                            </a:rPr>
                          </m:ctrlPr>
                        </m:funcPr>
                        <m:fName>
                          <m:sSup>
                            <m:sSupPr>
                              <m:ctrlPr>
                                <a:rPr lang="en-US" sz="2400" i="1">
                                  <a:latin typeface="Cambria Math"/>
                                  <a:ea typeface="Cambria Math"/>
                                </a:rPr>
                              </m:ctrlPr>
                            </m:sSupPr>
                            <m:e>
                              <m:r>
                                <m:rPr>
                                  <m:sty m:val="p"/>
                                </m:rPr>
                                <a:rPr lang="en-US" sz="2400">
                                  <a:latin typeface="Cambria Math"/>
                                  <a:ea typeface="Cambria Math"/>
                                </a:rPr>
                                <m:t>cos</m:t>
                              </m:r>
                            </m:e>
                            <m:sup>
                              <m:r>
                                <a:rPr lang="en-US" sz="2400" i="1">
                                  <a:latin typeface="Cambria Math"/>
                                  <a:ea typeface="Cambria Math"/>
                                </a:rPr>
                                <m:t>−1</m:t>
                              </m:r>
                            </m:sup>
                          </m:sSup>
                        </m:fName>
                        <m:e>
                          <m:f>
                            <m:fPr>
                              <m:ctrlPr>
                                <a:rPr lang="en-US" sz="2400" i="1">
                                  <a:latin typeface="Cambria Math"/>
                                  <a:ea typeface="Cambria Math"/>
                                </a:rPr>
                              </m:ctrlPr>
                            </m:fPr>
                            <m:num>
                              <m:r>
                                <a:rPr lang="en-US" sz="2400" i="1">
                                  <a:latin typeface="Cambria Math"/>
                                  <a:ea typeface="Cambria Math"/>
                                </a:rPr>
                                <m:t>4</m:t>
                              </m:r>
                            </m:num>
                            <m:den>
                              <m:r>
                                <a:rPr lang="en-US" sz="2400" i="1">
                                  <a:latin typeface="Cambria Math"/>
                                  <a:ea typeface="Cambria Math"/>
                                </a:rPr>
                                <m:t>37</m:t>
                              </m:r>
                            </m:den>
                          </m:f>
                        </m:e>
                      </m:func>
                    </m:oMath>
                  </m:oMathPara>
                </a14:m>
                <a:endParaRPr lang="en-US" sz="2400" dirty="0"/>
              </a:p>
            </p:txBody>
          </p:sp>
        </mc:Choice>
        <mc:Fallback xmlns="">
          <p:sp>
            <p:nvSpPr>
              <p:cNvPr id="5" name="Rectangle 4"/>
              <p:cNvSpPr>
                <a:spLocks noRot="1" noChangeAspect="1" noMove="1" noResize="1" noEditPoints="1" noAdjustHandles="1" noChangeArrowheads="1" noChangeShapeType="1" noTextEdit="1"/>
              </p:cNvSpPr>
              <p:nvPr/>
            </p:nvSpPr>
            <p:spPr>
              <a:xfrm>
                <a:off x="457200" y="2558302"/>
                <a:ext cx="3048000" cy="1477328"/>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304445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990600"/>
          </a:xfrm>
        </p:spPr>
        <p:txBody>
          <a:bodyPr/>
          <a:lstStyle/>
          <a:p>
            <a:r>
              <a:rPr lang="en-US" sz="2800" dirty="0">
                <a:solidFill>
                  <a:schemeClr val="tx1"/>
                </a:solidFill>
              </a:rPr>
              <a:t>The two arcs are determined by the central angle </a:t>
            </a:r>
            <a:r>
              <a:rPr lang="el-GR" sz="2800" i="1" dirty="0">
                <a:solidFill>
                  <a:schemeClr val="tx1"/>
                </a:solidFill>
              </a:rPr>
              <a:t>θ</a:t>
            </a:r>
            <a:r>
              <a:rPr lang="en-US" sz="2800" dirty="0">
                <a:solidFill>
                  <a:schemeClr val="tx1"/>
                </a:solidFill>
              </a:rPr>
              <a:t>.</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75858"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Two Wheels and a Belt</a:t>
            </a:r>
          </a:p>
        </p:txBody>
      </p:sp>
      <p:grpSp>
        <p:nvGrpSpPr>
          <p:cNvPr id="22" name="Group 21"/>
          <p:cNvGrpSpPr/>
          <p:nvPr/>
        </p:nvGrpSpPr>
        <p:grpSpPr>
          <a:xfrm>
            <a:off x="3749057" y="3050779"/>
            <a:ext cx="4585335" cy="1403350"/>
            <a:chOff x="0" y="0"/>
            <a:chExt cx="4585527" cy="1403350"/>
          </a:xfrm>
        </p:grpSpPr>
        <p:sp>
          <p:nvSpPr>
            <p:cNvPr id="23" name="Rectangle 22"/>
            <p:cNvSpPr/>
            <p:nvPr/>
          </p:nvSpPr>
          <p:spPr>
            <a:xfrm>
              <a:off x="0" y="0"/>
              <a:ext cx="4585527" cy="14033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4" name="Group 23"/>
            <p:cNvGrpSpPr/>
            <p:nvPr/>
          </p:nvGrpSpPr>
          <p:grpSpPr>
            <a:xfrm>
              <a:off x="63500" y="57150"/>
              <a:ext cx="4471671" cy="1294767"/>
              <a:chOff x="0" y="0"/>
              <a:chExt cx="4471807" cy="1294767"/>
            </a:xfrm>
          </p:grpSpPr>
          <p:grpSp>
            <p:nvGrpSpPr>
              <p:cNvPr id="25" name="Group 24"/>
              <p:cNvGrpSpPr/>
              <p:nvPr/>
            </p:nvGrpSpPr>
            <p:grpSpPr>
              <a:xfrm>
                <a:off x="0" y="0"/>
                <a:ext cx="4471807" cy="1294767"/>
                <a:chOff x="0" y="0"/>
                <a:chExt cx="4471807" cy="1294767"/>
              </a:xfrm>
            </p:grpSpPr>
            <p:grpSp>
              <p:nvGrpSpPr>
                <p:cNvPr id="43" name="Group 42"/>
                <p:cNvGrpSpPr/>
                <p:nvPr/>
              </p:nvGrpSpPr>
              <p:grpSpPr>
                <a:xfrm>
                  <a:off x="0" y="5936"/>
                  <a:ext cx="4471807" cy="1288831"/>
                  <a:chOff x="0" y="5936"/>
                  <a:chExt cx="4471807" cy="1288831"/>
                </a:xfrm>
              </p:grpSpPr>
              <p:grpSp>
                <p:nvGrpSpPr>
                  <p:cNvPr id="46" name="Group 45"/>
                  <p:cNvGrpSpPr/>
                  <p:nvPr/>
                </p:nvGrpSpPr>
                <p:grpSpPr>
                  <a:xfrm>
                    <a:off x="0" y="5936"/>
                    <a:ext cx="4471807" cy="1288831"/>
                    <a:chOff x="-160322" y="5938"/>
                    <a:chExt cx="4471896" cy="1289304"/>
                  </a:xfrm>
                </p:grpSpPr>
                <p:sp>
                  <p:nvSpPr>
                    <p:cNvPr id="49" name="Chord 48"/>
                    <p:cNvSpPr/>
                    <p:nvPr/>
                  </p:nvSpPr>
                  <p:spPr>
                    <a:xfrm>
                      <a:off x="0" y="374073"/>
                      <a:ext cx="557784" cy="557784"/>
                    </a:xfrm>
                    <a:prstGeom prst="chord">
                      <a:avLst>
                        <a:gd name="adj1" fmla="val 5426717"/>
                        <a:gd name="adj2" fmla="val 159031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0" name="Straight Connector 49"/>
                    <p:cNvCxnSpPr/>
                    <p:nvPr/>
                  </p:nvCxnSpPr>
                  <p:spPr>
                    <a:xfrm flipV="1">
                      <a:off x="261244" y="5940"/>
                      <a:ext cx="3367107" cy="3674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67195" y="932213"/>
                      <a:ext cx="3394298" cy="356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Chord 51"/>
                    <p:cNvSpPr/>
                    <p:nvPr/>
                  </p:nvSpPr>
                  <p:spPr>
                    <a:xfrm flipH="1">
                      <a:off x="3022270" y="5938"/>
                      <a:ext cx="1289304" cy="1289304"/>
                    </a:xfrm>
                    <a:prstGeom prst="chord">
                      <a:avLst>
                        <a:gd name="adj1" fmla="val 5325150"/>
                        <a:gd name="adj2" fmla="val 162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3" name="Group 52"/>
                    <p:cNvGrpSpPr/>
                    <p:nvPr/>
                  </p:nvGrpSpPr>
                  <p:grpSpPr>
                    <a:xfrm>
                      <a:off x="11875" y="5938"/>
                      <a:ext cx="4283710" cy="1280160"/>
                      <a:chOff x="5939" y="0"/>
                      <a:chExt cx="4284616" cy="1280160"/>
                    </a:xfrm>
                  </p:grpSpPr>
                  <p:sp>
                    <p:nvSpPr>
                      <p:cNvPr id="57" name="Oval 56"/>
                      <p:cNvSpPr/>
                      <p:nvPr/>
                    </p:nvSpPr>
                    <p:spPr>
                      <a:xfrm>
                        <a:off x="5939" y="368135"/>
                        <a:ext cx="548640" cy="55778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Oval 57"/>
                      <p:cNvSpPr/>
                      <p:nvPr/>
                    </p:nvSpPr>
                    <p:spPr>
                      <a:xfrm>
                        <a:off x="3010395" y="0"/>
                        <a:ext cx="1280160" cy="128016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9" name="Straight Connector 58"/>
                      <p:cNvCxnSpPr/>
                      <p:nvPr/>
                    </p:nvCxnSpPr>
                    <p:spPr>
                      <a:xfrm>
                        <a:off x="273132" y="641267"/>
                        <a:ext cx="3383280" cy="0"/>
                      </a:xfrm>
                      <a:prstGeom prst="line">
                        <a:avLst/>
                      </a:prstGeom>
                      <a:ln>
                        <a:solidFill>
                          <a:schemeClr val="tx1"/>
                        </a:solidFill>
                        <a:prstDash val="solid"/>
                        <a:headEnd type="none" w="sm" len="med"/>
                        <a:tailEnd type="none" w="sm" len="med"/>
                      </a:ln>
                    </p:spPr>
                    <p:style>
                      <a:lnRef idx="1">
                        <a:schemeClr val="accent1"/>
                      </a:lnRef>
                      <a:fillRef idx="0">
                        <a:schemeClr val="accent1"/>
                      </a:fillRef>
                      <a:effectRef idx="0">
                        <a:schemeClr val="accent1"/>
                      </a:effectRef>
                      <a:fontRef idx="minor">
                        <a:schemeClr val="tx1"/>
                      </a:fontRef>
                    </p:style>
                  </p:cxnSp>
                </p:grpSp>
                <p:sp>
                  <p:nvSpPr>
                    <p:cNvPr id="54" name="Text Box 331"/>
                    <p:cNvSpPr txBox="1"/>
                    <p:nvPr/>
                  </p:nvSpPr>
                  <p:spPr>
                    <a:xfrm>
                      <a:off x="-160322" y="415692"/>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55" name="Text Box 332"/>
                    <p:cNvSpPr txBox="1"/>
                    <p:nvPr/>
                  </p:nvSpPr>
                  <p:spPr>
                    <a:xfrm>
                      <a:off x="1525979" y="611579"/>
                      <a:ext cx="581824"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37 cm</a:t>
                      </a:r>
                      <a:endParaRPr lang="en-US" sz="1100">
                        <a:effectLst/>
                        <a:ea typeface="Calibri"/>
                        <a:cs typeface="Times New Roman"/>
                      </a:endParaRPr>
                    </a:p>
                  </p:txBody>
                </p:sp>
                <p:sp>
                  <p:nvSpPr>
                    <p:cNvPr id="56" name="Text Box 333"/>
                    <p:cNvSpPr txBox="1"/>
                    <p:nvPr/>
                  </p:nvSpPr>
                  <p:spPr>
                    <a:xfrm>
                      <a:off x="3574166" y="349761"/>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4 cm</a:t>
                      </a:r>
                      <a:endParaRPr lang="en-US" sz="1100">
                        <a:effectLst/>
                        <a:ea typeface="Calibri"/>
                        <a:cs typeface="Times New Roman"/>
                      </a:endParaRPr>
                    </a:p>
                  </p:txBody>
                </p:sp>
              </p:grpSp>
              <p:sp>
                <p:nvSpPr>
                  <p:cNvPr id="47" name="Text Box 337"/>
                  <p:cNvSpPr txBox="1"/>
                  <p:nvPr/>
                </p:nvSpPr>
                <p:spPr>
                  <a:xfrm>
                    <a:off x="3699163" y="5938"/>
                    <a:ext cx="469011" cy="2314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48" name="Text Box 338"/>
                  <p:cNvSpPr txBox="1"/>
                  <p:nvPr/>
                </p:nvSpPr>
                <p:spPr>
                  <a:xfrm>
                    <a:off x="3521034" y="445325"/>
                    <a:ext cx="468630"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Calibri"/>
                      </a:rPr>
                      <a:t>θ</a:t>
                    </a:r>
                    <a:endParaRPr lang="en-US" sz="1100">
                      <a:effectLst/>
                      <a:ea typeface="Calibri"/>
                      <a:cs typeface="Times New Roman"/>
                    </a:endParaRPr>
                  </a:p>
                </p:txBody>
              </p:sp>
            </p:grpSp>
            <p:cxnSp>
              <p:nvCxnSpPr>
                <p:cNvPr id="44" name="Straight Connector 43"/>
                <p:cNvCxnSpPr/>
                <p:nvPr/>
              </p:nvCxnSpPr>
              <p:spPr>
                <a:xfrm flipH="1" flipV="1">
                  <a:off x="3764478" y="0"/>
                  <a:ext cx="55245" cy="6464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rot="21240000">
                  <a:off x="409698" y="190005"/>
                  <a:ext cx="3379434" cy="274320"/>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6" name="Rectangle 25"/>
              <p:cNvSpPr/>
              <p:nvPr/>
            </p:nvSpPr>
            <p:spPr>
              <a:xfrm rot="21240000">
                <a:off x="3722914" y="5938"/>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Rectangle 39"/>
              <p:cNvSpPr/>
              <p:nvPr/>
            </p:nvSpPr>
            <p:spPr>
              <a:xfrm rot="21240000">
                <a:off x="409698" y="380010"/>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Rectangle 40"/>
              <p:cNvSpPr/>
              <p:nvPr/>
            </p:nvSpPr>
            <p:spPr>
              <a:xfrm rot="21240000">
                <a:off x="433449" y="593766"/>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2" name="Rectangle 41"/>
              <p:cNvSpPr/>
              <p:nvPr/>
            </p:nvSpPr>
            <p:spPr>
              <a:xfrm rot="21240000">
                <a:off x="3740727" y="243444"/>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mc:AlternateContent xmlns:mc="http://schemas.openxmlformats.org/markup-compatibility/2006" xmlns:a14="http://schemas.microsoft.com/office/drawing/2010/main">
        <mc:Choice Requires="a14">
          <p:sp>
            <p:nvSpPr>
              <p:cNvPr id="5" name="Rectangle 4"/>
              <p:cNvSpPr/>
              <p:nvPr/>
            </p:nvSpPr>
            <p:spPr>
              <a:xfrm>
                <a:off x="457200" y="2133600"/>
                <a:ext cx="5791200" cy="614977"/>
              </a:xfrm>
              <a:prstGeom prst="rect">
                <a:avLst/>
              </a:prstGeom>
            </p:spPr>
            <p:txBody>
              <a:bodyPr wrap="square">
                <a:spAutoFit/>
              </a:bodyPr>
              <a:lstStyle/>
              <a:p>
                <a:r>
                  <a:rPr lang="en-US" sz="2400" dirty="0"/>
                  <a:t>Small gear arc = </a:t>
                </a:r>
                <a14:m>
                  <m:oMath xmlns:m="http://schemas.openxmlformats.org/officeDocument/2006/math">
                    <m:r>
                      <a:rPr lang="en-US" sz="2400" i="1">
                        <a:latin typeface="Cambria Math"/>
                      </a:rPr>
                      <m:t>2</m:t>
                    </m:r>
                    <m:r>
                      <a:rPr lang="en-US" sz="2400" i="1" smtClean="0">
                        <a:latin typeface="Cambria Math"/>
                      </a:rPr>
                      <m:t>(</m:t>
                    </m:r>
                    <m:func>
                      <m:funcPr>
                        <m:ctrlPr>
                          <a:rPr lang="en-US" sz="2400" i="1" smtClean="0">
                            <a:latin typeface="Cambria Math"/>
                          </a:rPr>
                        </m:ctrlPr>
                      </m:funcPr>
                      <m:fName>
                        <m:sSup>
                          <m:sSupPr>
                            <m:ctrlPr>
                              <a:rPr lang="en-US" sz="2400" i="1">
                                <a:latin typeface="Cambria Math"/>
                              </a:rPr>
                            </m:ctrlPr>
                          </m:sSupPr>
                          <m:e>
                            <m:r>
                              <m:rPr>
                                <m:sty m:val="p"/>
                              </m:rPr>
                              <a:rPr lang="en-US" sz="2400">
                                <a:latin typeface="Cambria Math"/>
                              </a:rPr>
                              <m:t>cos</m:t>
                            </m:r>
                          </m:e>
                          <m:sup>
                            <m:r>
                              <a:rPr lang="en-US" sz="2400" i="1">
                                <a:latin typeface="Cambria Math"/>
                              </a:rPr>
                              <m:t>−1</m:t>
                            </m:r>
                          </m:sup>
                        </m:sSup>
                      </m:fName>
                      <m:e>
                        <m:f>
                          <m:fPr>
                            <m:ctrlPr>
                              <a:rPr lang="en-US" sz="2400" i="1">
                                <a:latin typeface="Cambria Math"/>
                              </a:rPr>
                            </m:ctrlPr>
                          </m:fPr>
                          <m:num>
                            <m:r>
                              <a:rPr lang="en-US" sz="2400" i="1">
                                <a:latin typeface="Cambria Math"/>
                              </a:rPr>
                              <m:t>4</m:t>
                            </m:r>
                          </m:num>
                          <m:den>
                            <m:r>
                              <a:rPr lang="en-US" sz="2400" i="1">
                                <a:latin typeface="Cambria Math"/>
                              </a:rPr>
                              <m:t>37</m:t>
                            </m:r>
                          </m:den>
                        </m:f>
                        <m:r>
                          <a:rPr lang="en-US" sz="2400" i="1">
                            <a:latin typeface="Cambria Math"/>
                          </a:rPr>
                          <m:t>)</m:t>
                        </m:r>
                        <m:r>
                          <a:rPr lang="en-US" sz="2400" i="1">
                            <a:latin typeface="Cambria Math"/>
                            <a:ea typeface="Cambria Math"/>
                          </a:rPr>
                          <m:t>∙3</m:t>
                        </m:r>
                      </m:e>
                    </m:func>
                  </m:oMath>
                </a14:m>
                <a:endParaRPr lang="en-US" sz="2400" dirty="0"/>
              </a:p>
            </p:txBody>
          </p:sp>
        </mc:Choice>
        <mc:Fallback xmlns="">
          <p:sp>
            <p:nvSpPr>
              <p:cNvPr id="5" name="Rectangle 4"/>
              <p:cNvSpPr>
                <a:spLocks noRot="1" noChangeAspect="1" noMove="1" noResize="1" noEditPoints="1" noAdjustHandles="1" noChangeArrowheads="1" noChangeShapeType="1" noTextEdit="1"/>
              </p:cNvSpPr>
              <p:nvPr/>
            </p:nvSpPr>
            <p:spPr>
              <a:xfrm>
                <a:off x="457200" y="2133600"/>
                <a:ext cx="5791200" cy="614977"/>
              </a:xfrm>
              <a:prstGeom prst="rect">
                <a:avLst/>
              </a:prstGeom>
              <a:blipFill rotWithShape="1">
                <a:blip r:embed="rId4"/>
                <a:stretch>
                  <a:fillRect l="-1579" b="-7921"/>
                </a:stretch>
              </a:blipFill>
            </p:spPr>
            <p:txBody>
              <a:bodyPr/>
              <a:lstStyle/>
              <a:p>
                <a:r>
                  <a:rPr lang="en-US">
                    <a:noFill/>
                  </a:rPr>
                  <a:t> </a:t>
                </a:r>
              </a:p>
            </p:txBody>
          </p:sp>
        </mc:Fallback>
      </mc:AlternateContent>
    </p:spTree>
    <p:extLst>
      <p:ext uri="{BB962C8B-B14F-4D97-AF65-F5344CB8AC3E}">
        <p14:creationId xmlns:p14="http://schemas.microsoft.com/office/powerpoint/2010/main" val="15187986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990600"/>
          </a:xfrm>
        </p:spPr>
        <p:txBody>
          <a:bodyPr/>
          <a:lstStyle/>
          <a:p>
            <a:r>
              <a:rPr lang="en-US" sz="2800" dirty="0">
                <a:solidFill>
                  <a:schemeClr val="tx1"/>
                </a:solidFill>
              </a:rPr>
              <a:t>The two arcs are determined by the central angle </a:t>
            </a:r>
            <a:r>
              <a:rPr lang="el-GR" sz="2800" i="1" dirty="0">
                <a:solidFill>
                  <a:schemeClr val="tx1"/>
                </a:solidFill>
              </a:rPr>
              <a:t>θ</a:t>
            </a:r>
            <a:r>
              <a:rPr lang="en-US" sz="2800" dirty="0">
                <a:solidFill>
                  <a:schemeClr val="tx1"/>
                </a:solidFill>
              </a:rPr>
              <a:t>.</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75858"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Two Wheels and a Belt</a:t>
            </a:r>
          </a:p>
        </p:txBody>
      </p:sp>
      <p:grpSp>
        <p:nvGrpSpPr>
          <p:cNvPr id="22" name="Group 21"/>
          <p:cNvGrpSpPr/>
          <p:nvPr/>
        </p:nvGrpSpPr>
        <p:grpSpPr>
          <a:xfrm>
            <a:off x="3749057" y="3050779"/>
            <a:ext cx="4585335" cy="1403350"/>
            <a:chOff x="0" y="0"/>
            <a:chExt cx="4585527" cy="1403350"/>
          </a:xfrm>
        </p:grpSpPr>
        <p:sp>
          <p:nvSpPr>
            <p:cNvPr id="23" name="Rectangle 22"/>
            <p:cNvSpPr/>
            <p:nvPr/>
          </p:nvSpPr>
          <p:spPr>
            <a:xfrm>
              <a:off x="0" y="0"/>
              <a:ext cx="4585527" cy="14033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4" name="Group 23"/>
            <p:cNvGrpSpPr/>
            <p:nvPr/>
          </p:nvGrpSpPr>
          <p:grpSpPr>
            <a:xfrm>
              <a:off x="63500" y="57150"/>
              <a:ext cx="4471671" cy="1294767"/>
              <a:chOff x="0" y="0"/>
              <a:chExt cx="4471807" cy="1294767"/>
            </a:xfrm>
          </p:grpSpPr>
          <p:grpSp>
            <p:nvGrpSpPr>
              <p:cNvPr id="25" name="Group 24"/>
              <p:cNvGrpSpPr/>
              <p:nvPr/>
            </p:nvGrpSpPr>
            <p:grpSpPr>
              <a:xfrm>
                <a:off x="0" y="0"/>
                <a:ext cx="4471807" cy="1294767"/>
                <a:chOff x="0" y="0"/>
                <a:chExt cx="4471807" cy="1294767"/>
              </a:xfrm>
            </p:grpSpPr>
            <p:grpSp>
              <p:nvGrpSpPr>
                <p:cNvPr id="43" name="Group 42"/>
                <p:cNvGrpSpPr/>
                <p:nvPr/>
              </p:nvGrpSpPr>
              <p:grpSpPr>
                <a:xfrm>
                  <a:off x="0" y="5936"/>
                  <a:ext cx="4471807" cy="1288831"/>
                  <a:chOff x="0" y="5936"/>
                  <a:chExt cx="4471807" cy="1288831"/>
                </a:xfrm>
              </p:grpSpPr>
              <p:grpSp>
                <p:nvGrpSpPr>
                  <p:cNvPr id="46" name="Group 45"/>
                  <p:cNvGrpSpPr/>
                  <p:nvPr/>
                </p:nvGrpSpPr>
                <p:grpSpPr>
                  <a:xfrm>
                    <a:off x="0" y="5936"/>
                    <a:ext cx="4471807" cy="1288831"/>
                    <a:chOff x="-160322" y="5938"/>
                    <a:chExt cx="4471896" cy="1289304"/>
                  </a:xfrm>
                </p:grpSpPr>
                <p:sp>
                  <p:nvSpPr>
                    <p:cNvPr id="49" name="Chord 48"/>
                    <p:cNvSpPr/>
                    <p:nvPr/>
                  </p:nvSpPr>
                  <p:spPr>
                    <a:xfrm>
                      <a:off x="0" y="374073"/>
                      <a:ext cx="557784" cy="557784"/>
                    </a:xfrm>
                    <a:prstGeom prst="chord">
                      <a:avLst>
                        <a:gd name="adj1" fmla="val 5426717"/>
                        <a:gd name="adj2" fmla="val 159031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0" name="Straight Connector 49"/>
                    <p:cNvCxnSpPr/>
                    <p:nvPr/>
                  </p:nvCxnSpPr>
                  <p:spPr>
                    <a:xfrm flipV="1">
                      <a:off x="261244" y="5940"/>
                      <a:ext cx="3367107" cy="3674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67195" y="932213"/>
                      <a:ext cx="3394298" cy="356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Chord 51"/>
                    <p:cNvSpPr/>
                    <p:nvPr/>
                  </p:nvSpPr>
                  <p:spPr>
                    <a:xfrm flipH="1">
                      <a:off x="3022270" y="5938"/>
                      <a:ext cx="1289304" cy="1289304"/>
                    </a:xfrm>
                    <a:prstGeom prst="chord">
                      <a:avLst>
                        <a:gd name="adj1" fmla="val 5325150"/>
                        <a:gd name="adj2" fmla="val 162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3" name="Group 52"/>
                    <p:cNvGrpSpPr/>
                    <p:nvPr/>
                  </p:nvGrpSpPr>
                  <p:grpSpPr>
                    <a:xfrm>
                      <a:off x="11875" y="5938"/>
                      <a:ext cx="4283710" cy="1280160"/>
                      <a:chOff x="5939" y="0"/>
                      <a:chExt cx="4284616" cy="1280160"/>
                    </a:xfrm>
                  </p:grpSpPr>
                  <p:sp>
                    <p:nvSpPr>
                      <p:cNvPr id="57" name="Oval 56"/>
                      <p:cNvSpPr/>
                      <p:nvPr/>
                    </p:nvSpPr>
                    <p:spPr>
                      <a:xfrm>
                        <a:off x="5939" y="368135"/>
                        <a:ext cx="548640" cy="55778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Oval 57"/>
                      <p:cNvSpPr/>
                      <p:nvPr/>
                    </p:nvSpPr>
                    <p:spPr>
                      <a:xfrm>
                        <a:off x="3010395" y="0"/>
                        <a:ext cx="1280160" cy="128016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9" name="Straight Connector 58"/>
                      <p:cNvCxnSpPr/>
                      <p:nvPr/>
                    </p:nvCxnSpPr>
                    <p:spPr>
                      <a:xfrm>
                        <a:off x="273132" y="641267"/>
                        <a:ext cx="3383280" cy="0"/>
                      </a:xfrm>
                      <a:prstGeom prst="line">
                        <a:avLst/>
                      </a:prstGeom>
                      <a:ln>
                        <a:solidFill>
                          <a:schemeClr val="tx1"/>
                        </a:solidFill>
                        <a:prstDash val="solid"/>
                        <a:headEnd type="none" w="sm" len="med"/>
                        <a:tailEnd type="none" w="sm" len="med"/>
                      </a:ln>
                    </p:spPr>
                    <p:style>
                      <a:lnRef idx="1">
                        <a:schemeClr val="accent1"/>
                      </a:lnRef>
                      <a:fillRef idx="0">
                        <a:schemeClr val="accent1"/>
                      </a:fillRef>
                      <a:effectRef idx="0">
                        <a:schemeClr val="accent1"/>
                      </a:effectRef>
                      <a:fontRef idx="minor">
                        <a:schemeClr val="tx1"/>
                      </a:fontRef>
                    </p:style>
                  </p:cxnSp>
                </p:grpSp>
                <p:sp>
                  <p:nvSpPr>
                    <p:cNvPr id="54" name="Text Box 331"/>
                    <p:cNvSpPr txBox="1"/>
                    <p:nvPr/>
                  </p:nvSpPr>
                  <p:spPr>
                    <a:xfrm>
                      <a:off x="-160322" y="415692"/>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55" name="Text Box 332"/>
                    <p:cNvSpPr txBox="1"/>
                    <p:nvPr/>
                  </p:nvSpPr>
                  <p:spPr>
                    <a:xfrm>
                      <a:off x="1525979" y="611579"/>
                      <a:ext cx="581824"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37 cm</a:t>
                      </a:r>
                      <a:endParaRPr lang="en-US" sz="1100">
                        <a:effectLst/>
                        <a:ea typeface="Calibri"/>
                        <a:cs typeface="Times New Roman"/>
                      </a:endParaRPr>
                    </a:p>
                  </p:txBody>
                </p:sp>
                <p:sp>
                  <p:nvSpPr>
                    <p:cNvPr id="56" name="Text Box 333"/>
                    <p:cNvSpPr txBox="1"/>
                    <p:nvPr/>
                  </p:nvSpPr>
                  <p:spPr>
                    <a:xfrm>
                      <a:off x="3574166" y="349761"/>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4 cm</a:t>
                      </a:r>
                      <a:endParaRPr lang="en-US" sz="1100">
                        <a:effectLst/>
                        <a:ea typeface="Calibri"/>
                        <a:cs typeface="Times New Roman"/>
                      </a:endParaRPr>
                    </a:p>
                  </p:txBody>
                </p:sp>
              </p:grpSp>
              <p:sp>
                <p:nvSpPr>
                  <p:cNvPr id="47" name="Text Box 337"/>
                  <p:cNvSpPr txBox="1"/>
                  <p:nvPr/>
                </p:nvSpPr>
                <p:spPr>
                  <a:xfrm>
                    <a:off x="3699163" y="5938"/>
                    <a:ext cx="469011" cy="2314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48" name="Text Box 338"/>
                  <p:cNvSpPr txBox="1"/>
                  <p:nvPr/>
                </p:nvSpPr>
                <p:spPr>
                  <a:xfrm>
                    <a:off x="3521034" y="445325"/>
                    <a:ext cx="468630"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Calibri"/>
                      </a:rPr>
                      <a:t>θ</a:t>
                    </a:r>
                    <a:endParaRPr lang="en-US" sz="1100">
                      <a:effectLst/>
                      <a:ea typeface="Calibri"/>
                      <a:cs typeface="Times New Roman"/>
                    </a:endParaRPr>
                  </a:p>
                </p:txBody>
              </p:sp>
            </p:grpSp>
            <p:cxnSp>
              <p:nvCxnSpPr>
                <p:cNvPr id="44" name="Straight Connector 43"/>
                <p:cNvCxnSpPr/>
                <p:nvPr/>
              </p:nvCxnSpPr>
              <p:spPr>
                <a:xfrm flipH="1" flipV="1">
                  <a:off x="3764478" y="0"/>
                  <a:ext cx="55245" cy="6464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rot="21240000">
                  <a:off x="409698" y="190005"/>
                  <a:ext cx="3379434" cy="274320"/>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6" name="Rectangle 25"/>
              <p:cNvSpPr/>
              <p:nvPr/>
            </p:nvSpPr>
            <p:spPr>
              <a:xfrm rot="21240000">
                <a:off x="3722914" y="5938"/>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Rectangle 39"/>
              <p:cNvSpPr/>
              <p:nvPr/>
            </p:nvSpPr>
            <p:spPr>
              <a:xfrm rot="21240000">
                <a:off x="409698" y="380010"/>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Rectangle 40"/>
              <p:cNvSpPr/>
              <p:nvPr/>
            </p:nvSpPr>
            <p:spPr>
              <a:xfrm rot="21240000">
                <a:off x="433449" y="593766"/>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2" name="Rectangle 41"/>
              <p:cNvSpPr/>
              <p:nvPr/>
            </p:nvSpPr>
            <p:spPr>
              <a:xfrm rot="21240000">
                <a:off x="3740727" y="243444"/>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mc:AlternateContent xmlns:mc="http://schemas.openxmlformats.org/markup-compatibility/2006" xmlns:a14="http://schemas.microsoft.com/office/drawing/2010/main">
        <mc:Choice Requires="a14">
          <p:sp>
            <p:nvSpPr>
              <p:cNvPr id="5" name="Rectangle 4"/>
              <p:cNvSpPr/>
              <p:nvPr/>
            </p:nvSpPr>
            <p:spPr>
              <a:xfrm>
                <a:off x="457200" y="2133600"/>
                <a:ext cx="5791200" cy="614977"/>
              </a:xfrm>
              <a:prstGeom prst="rect">
                <a:avLst/>
              </a:prstGeom>
            </p:spPr>
            <p:txBody>
              <a:bodyPr wrap="square">
                <a:spAutoFit/>
              </a:bodyPr>
              <a:lstStyle/>
              <a:p>
                <a:r>
                  <a:rPr lang="en-US" sz="2400" dirty="0"/>
                  <a:t>Small gear arc = </a:t>
                </a:r>
                <a14:m>
                  <m:oMath xmlns:m="http://schemas.openxmlformats.org/officeDocument/2006/math">
                    <m:r>
                      <a:rPr lang="en-US" sz="2400" i="1">
                        <a:latin typeface="Cambria Math"/>
                      </a:rPr>
                      <m:t>2(</m:t>
                    </m:r>
                    <m:func>
                      <m:funcPr>
                        <m:ctrlPr>
                          <a:rPr lang="en-US" sz="2400" i="1">
                            <a:latin typeface="Cambria Math"/>
                          </a:rPr>
                        </m:ctrlPr>
                      </m:funcPr>
                      <m:fName>
                        <m:sSup>
                          <m:sSupPr>
                            <m:ctrlPr>
                              <a:rPr lang="en-US" sz="2400" i="1">
                                <a:latin typeface="Cambria Math"/>
                              </a:rPr>
                            </m:ctrlPr>
                          </m:sSupPr>
                          <m:e>
                            <m:r>
                              <m:rPr>
                                <m:sty m:val="p"/>
                              </m:rPr>
                              <a:rPr lang="en-US" sz="2400">
                                <a:latin typeface="Cambria Math"/>
                              </a:rPr>
                              <m:t>cos</m:t>
                            </m:r>
                          </m:e>
                          <m:sup>
                            <m:r>
                              <a:rPr lang="en-US" sz="2400" i="1">
                                <a:latin typeface="Cambria Math"/>
                              </a:rPr>
                              <m:t>−1</m:t>
                            </m:r>
                          </m:sup>
                        </m:sSup>
                      </m:fName>
                      <m:e>
                        <m:f>
                          <m:fPr>
                            <m:ctrlPr>
                              <a:rPr lang="en-US" sz="2400" i="1">
                                <a:latin typeface="Cambria Math"/>
                              </a:rPr>
                            </m:ctrlPr>
                          </m:fPr>
                          <m:num>
                            <m:r>
                              <a:rPr lang="en-US" sz="2400" i="1">
                                <a:latin typeface="Cambria Math"/>
                              </a:rPr>
                              <m:t>4</m:t>
                            </m:r>
                          </m:num>
                          <m:den>
                            <m:r>
                              <a:rPr lang="en-US" sz="2400" i="1">
                                <a:latin typeface="Cambria Math"/>
                              </a:rPr>
                              <m:t>37</m:t>
                            </m:r>
                          </m:den>
                        </m:f>
                        <m:r>
                          <a:rPr lang="en-US" sz="2400" i="1">
                            <a:latin typeface="Cambria Math"/>
                          </a:rPr>
                          <m:t>)</m:t>
                        </m:r>
                        <m:r>
                          <a:rPr lang="en-US" sz="2400" i="1">
                            <a:latin typeface="Cambria Math"/>
                            <a:ea typeface="Cambria Math"/>
                          </a:rPr>
                          <m:t>∙3≈8.77</m:t>
                        </m:r>
                      </m:e>
                    </m:func>
                  </m:oMath>
                </a14:m>
                <a:r>
                  <a:rPr lang="en-US" sz="2400" dirty="0"/>
                  <a:t>cm</a:t>
                </a:r>
              </a:p>
            </p:txBody>
          </p:sp>
        </mc:Choice>
        <mc:Fallback xmlns="">
          <p:sp>
            <p:nvSpPr>
              <p:cNvPr id="5" name="Rectangle 4"/>
              <p:cNvSpPr>
                <a:spLocks noRot="1" noChangeAspect="1" noMove="1" noResize="1" noEditPoints="1" noAdjustHandles="1" noChangeArrowheads="1" noChangeShapeType="1" noTextEdit="1"/>
              </p:cNvSpPr>
              <p:nvPr/>
            </p:nvSpPr>
            <p:spPr>
              <a:xfrm>
                <a:off x="457200" y="2133600"/>
                <a:ext cx="5791200" cy="614977"/>
              </a:xfrm>
              <a:prstGeom prst="rect">
                <a:avLst/>
              </a:prstGeom>
              <a:blipFill rotWithShape="1">
                <a:blip r:embed="rId4"/>
                <a:stretch>
                  <a:fillRect l="-1579" b="-7921"/>
                </a:stretch>
              </a:blipFill>
            </p:spPr>
            <p:txBody>
              <a:bodyPr/>
              <a:lstStyle/>
              <a:p>
                <a:r>
                  <a:rPr lang="en-US">
                    <a:noFill/>
                  </a:rPr>
                  <a:t> </a:t>
                </a:r>
              </a:p>
            </p:txBody>
          </p:sp>
        </mc:Fallback>
      </mc:AlternateContent>
    </p:spTree>
    <p:extLst>
      <p:ext uri="{BB962C8B-B14F-4D97-AF65-F5344CB8AC3E}">
        <p14:creationId xmlns:p14="http://schemas.microsoft.com/office/powerpoint/2010/main" val="32304616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990600"/>
          </a:xfrm>
        </p:spPr>
        <p:txBody>
          <a:bodyPr/>
          <a:lstStyle/>
          <a:p>
            <a:r>
              <a:rPr lang="en-US" sz="2800" dirty="0">
                <a:solidFill>
                  <a:schemeClr val="tx1"/>
                </a:solidFill>
              </a:rPr>
              <a:t>The two arcs are determined by the central angle </a:t>
            </a:r>
            <a:r>
              <a:rPr lang="el-GR" sz="2800" i="1" dirty="0">
                <a:solidFill>
                  <a:schemeClr val="tx1"/>
                </a:solidFill>
              </a:rPr>
              <a:t>θ</a:t>
            </a:r>
            <a:r>
              <a:rPr lang="en-US" sz="2800" dirty="0">
                <a:solidFill>
                  <a:schemeClr val="tx1"/>
                </a:solidFill>
              </a:rPr>
              <a:t>.</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75858"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Two Wheels and a Belt</a:t>
            </a:r>
          </a:p>
        </p:txBody>
      </p:sp>
      <p:grpSp>
        <p:nvGrpSpPr>
          <p:cNvPr id="22" name="Group 21"/>
          <p:cNvGrpSpPr/>
          <p:nvPr/>
        </p:nvGrpSpPr>
        <p:grpSpPr>
          <a:xfrm>
            <a:off x="3749057" y="3050779"/>
            <a:ext cx="4585335" cy="1403350"/>
            <a:chOff x="0" y="0"/>
            <a:chExt cx="4585527" cy="1403350"/>
          </a:xfrm>
        </p:grpSpPr>
        <p:sp>
          <p:nvSpPr>
            <p:cNvPr id="23" name="Rectangle 22"/>
            <p:cNvSpPr/>
            <p:nvPr/>
          </p:nvSpPr>
          <p:spPr>
            <a:xfrm>
              <a:off x="0" y="0"/>
              <a:ext cx="4585527" cy="14033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4" name="Group 23"/>
            <p:cNvGrpSpPr/>
            <p:nvPr/>
          </p:nvGrpSpPr>
          <p:grpSpPr>
            <a:xfrm>
              <a:off x="63500" y="57150"/>
              <a:ext cx="4471671" cy="1294767"/>
              <a:chOff x="0" y="0"/>
              <a:chExt cx="4471807" cy="1294767"/>
            </a:xfrm>
          </p:grpSpPr>
          <p:grpSp>
            <p:nvGrpSpPr>
              <p:cNvPr id="25" name="Group 24"/>
              <p:cNvGrpSpPr/>
              <p:nvPr/>
            </p:nvGrpSpPr>
            <p:grpSpPr>
              <a:xfrm>
                <a:off x="0" y="0"/>
                <a:ext cx="4471807" cy="1294767"/>
                <a:chOff x="0" y="0"/>
                <a:chExt cx="4471807" cy="1294767"/>
              </a:xfrm>
            </p:grpSpPr>
            <p:grpSp>
              <p:nvGrpSpPr>
                <p:cNvPr id="43" name="Group 42"/>
                <p:cNvGrpSpPr/>
                <p:nvPr/>
              </p:nvGrpSpPr>
              <p:grpSpPr>
                <a:xfrm>
                  <a:off x="0" y="5936"/>
                  <a:ext cx="4471807" cy="1288831"/>
                  <a:chOff x="0" y="5936"/>
                  <a:chExt cx="4471807" cy="1288831"/>
                </a:xfrm>
              </p:grpSpPr>
              <p:grpSp>
                <p:nvGrpSpPr>
                  <p:cNvPr id="46" name="Group 45"/>
                  <p:cNvGrpSpPr/>
                  <p:nvPr/>
                </p:nvGrpSpPr>
                <p:grpSpPr>
                  <a:xfrm>
                    <a:off x="0" y="5936"/>
                    <a:ext cx="4471807" cy="1288831"/>
                    <a:chOff x="-160322" y="5938"/>
                    <a:chExt cx="4471896" cy="1289304"/>
                  </a:xfrm>
                </p:grpSpPr>
                <p:sp>
                  <p:nvSpPr>
                    <p:cNvPr id="49" name="Chord 48"/>
                    <p:cNvSpPr/>
                    <p:nvPr/>
                  </p:nvSpPr>
                  <p:spPr>
                    <a:xfrm>
                      <a:off x="0" y="374073"/>
                      <a:ext cx="557784" cy="557784"/>
                    </a:xfrm>
                    <a:prstGeom prst="chord">
                      <a:avLst>
                        <a:gd name="adj1" fmla="val 5426717"/>
                        <a:gd name="adj2" fmla="val 159031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0" name="Straight Connector 49"/>
                    <p:cNvCxnSpPr/>
                    <p:nvPr/>
                  </p:nvCxnSpPr>
                  <p:spPr>
                    <a:xfrm flipV="1">
                      <a:off x="261244" y="5940"/>
                      <a:ext cx="3367107" cy="3674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67195" y="932213"/>
                      <a:ext cx="3394298" cy="356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Chord 51"/>
                    <p:cNvSpPr/>
                    <p:nvPr/>
                  </p:nvSpPr>
                  <p:spPr>
                    <a:xfrm flipH="1">
                      <a:off x="3022270" y="5938"/>
                      <a:ext cx="1289304" cy="1289304"/>
                    </a:xfrm>
                    <a:prstGeom prst="chord">
                      <a:avLst>
                        <a:gd name="adj1" fmla="val 5325150"/>
                        <a:gd name="adj2" fmla="val 162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3" name="Group 52"/>
                    <p:cNvGrpSpPr/>
                    <p:nvPr/>
                  </p:nvGrpSpPr>
                  <p:grpSpPr>
                    <a:xfrm>
                      <a:off x="11875" y="5938"/>
                      <a:ext cx="4283710" cy="1280160"/>
                      <a:chOff x="5939" y="0"/>
                      <a:chExt cx="4284616" cy="1280160"/>
                    </a:xfrm>
                  </p:grpSpPr>
                  <p:sp>
                    <p:nvSpPr>
                      <p:cNvPr id="57" name="Oval 56"/>
                      <p:cNvSpPr/>
                      <p:nvPr/>
                    </p:nvSpPr>
                    <p:spPr>
                      <a:xfrm>
                        <a:off x="5939" y="368135"/>
                        <a:ext cx="548640" cy="55778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Oval 57"/>
                      <p:cNvSpPr/>
                      <p:nvPr/>
                    </p:nvSpPr>
                    <p:spPr>
                      <a:xfrm>
                        <a:off x="3010395" y="0"/>
                        <a:ext cx="1280160" cy="128016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9" name="Straight Connector 58"/>
                      <p:cNvCxnSpPr/>
                      <p:nvPr/>
                    </p:nvCxnSpPr>
                    <p:spPr>
                      <a:xfrm>
                        <a:off x="273132" y="641267"/>
                        <a:ext cx="3383280" cy="0"/>
                      </a:xfrm>
                      <a:prstGeom prst="line">
                        <a:avLst/>
                      </a:prstGeom>
                      <a:ln>
                        <a:solidFill>
                          <a:schemeClr val="tx1"/>
                        </a:solidFill>
                        <a:prstDash val="solid"/>
                        <a:headEnd type="none" w="sm" len="med"/>
                        <a:tailEnd type="none" w="sm" len="med"/>
                      </a:ln>
                    </p:spPr>
                    <p:style>
                      <a:lnRef idx="1">
                        <a:schemeClr val="accent1"/>
                      </a:lnRef>
                      <a:fillRef idx="0">
                        <a:schemeClr val="accent1"/>
                      </a:fillRef>
                      <a:effectRef idx="0">
                        <a:schemeClr val="accent1"/>
                      </a:effectRef>
                      <a:fontRef idx="minor">
                        <a:schemeClr val="tx1"/>
                      </a:fontRef>
                    </p:style>
                  </p:cxnSp>
                </p:grpSp>
                <p:sp>
                  <p:nvSpPr>
                    <p:cNvPr id="54" name="Text Box 331"/>
                    <p:cNvSpPr txBox="1"/>
                    <p:nvPr/>
                  </p:nvSpPr>
                  <p:spPr>
                    <a:xfrm>
                      <a:off x="-160322" y="415692"/>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55" name="Text Box 332"/>
                    <p:cNvSpPr txBox="1"/>
                    <p:nvPr/>
                  </p:nvSpPr>
                  <p:spPr>
                    <a:xfrm>
                      <a:off x="1525979" y="611579"/>
                      <a:ext cx="581824"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37 cm</a:t>
                      </a:r>
                      <a:endParaRPr lang="en-US" sz="1100">
                        <a:effectLst/>
                        <a:ea typeface="Calibri"/>
                        <a:cs typeface="Times New Roman"/>
                      </a:endParaRPr>
                    </a:p>
                  </p:txBody>
                </p:sp>
                <p:sp>
                  <p:nvSpPr>
                    <p:cNvPr id="56" name="Text Box 333"/>
                    <p:cNvSpPr txBox="1"/>
                    <p:nvPr/>
                  </p:nvSpPr>
                  <p:spPr>
                    <a:xfrm>
                      <a:off x="3574166" y="349761"/>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4 cm</a:t>
                      </a:r>
                      <a:endParaRPr lang="en-US" sz="1100">
                        <a:effectLst/>
                        <a:ea typeface="Calibri"/>
                        <a:cs typeface="Times New Roman"/>
                      </a:endParaRPr>
                    </a:p>
                  </p:txBody>
                </p:sp>
              </p:grpSp>
              <p:sp>
                <p:nvSpPr>
                  <p:cNvPr id="47" name="Text Box 337"/>
                  <p:cNvSpPr txBox="1"/>
                  <p:nvPr/>
                </p:nvSpPr>
                <p:spPr>
                  <a:xfrm>
                    <a:off x="3699163" y="5938"/>
                    <a:ext cx="469011" cy="2314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48" name="Text Box 338"/>
                  <p:cNvSpPr txBox="1"/>
                  <p:nvPr/>
                </p:nvSpPr>
                <p:spPr>
                  <a:xfrm>
                    <a:off x="3521034" y="445325"/>
                    <a:ext cx="468630"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Calibri"/>
                      </a:rPr>
                      <a:t>θ</a:t>
                    </a:r>
                    <a:endParaRPr lang="en-US" sz="1100">
                      <a:effectLst/>
                      <a:ea typeface="Calibri"/>
                      <a:cs typeface="Times New Roman"/>
                    </a:endParaRPr>
                  </a:p>
                </p:txBody>
              </p:sp>
            </p:grpSp>
            <p:cxnSp>
              <p:nvCxnSpPr>
                <p:cNvPr id="44" name="Straight Connector 43"/>
                <p:cNvCxnSpPr/>
                <p:nvPr/>
              </p:nvCxnSpPr>
              <p:spPr>
                <a:xfrm flipH="1" flipV="1">
                  <a:off x="3764478" y="0"/>
                  <a:ext cx="55245" cy="6464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rot="21240000">
                  <a:off x="409698" y="190005"/>
                  <a:ext cx="3379434" cy="274320"/>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6" name="Rectangle 25"/>
              <p:cNvSpPr/>
              <p:nvPr/>
            </p:nvSpPr>
            <p:spPr>
              <a:xfrm rot="21240000">
                <a:off x="3722914" y="5938"/>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Rectangle 39"/>
              <p:cNvSpPr/>
              <p:nvPr/>
            </p:nvSpPr>
            <p:spPr>
              <a:xfrm rot="21240000">
                <a:off x="409698" y="380010"/>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Rectangle 40"/>
              <p:cNvSpPr/>
              <p:nvPr/>
            </p:nvSpPr>
            <p:spPr>
              <a:xfrm rot="21240000">
                <a:off x="433449" y="593766"/>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2" name="Rectangle 41"/>
              <p:cNvSpPr/>
              <p:nvPr/>
            </p:nvSpPr>
            <p:spPr>
              <a:xfrm rot="21240000">
                <a:off x="3740727" y="243444"/>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mc:AlternateContent xmlns:mc="http://schemas.openxmlformats.org/markup-compatibility/2006" xmlns:a14="http://schemas.microsoft.com/office/drawing/2010/main">
        <mc:Choice Requires="a14">
          <p:sp>
            <p:nvSpPr>
              <p:cNvPr id="5" name="Rectangle 4"/>
              <p:cNvSpPr/>
              <p:nvPr/>
            </p:nvSpPr>
            <p:spPr>
              <a:xfrm>
                <a:off x="457200" y="2133600"/>
                <a:ext cx="5791200" cy="614977"/>
              </a:xfrm>
              <a:prstGeom prst="rect">
                <a:avLst/>
              </a:prstGeom>
            </p:spPr>
            <p:txBody>
              <a:bodyPr wrap="square">
                <a:spAutoFit/>
              </a:bodyPr>
              <a:lstStyle/>
              <a:p>
                <a:r>
                  <a:rPr lang="en-US" sz="2400" dirty="0"/>
                  <a:t>Small gear arc = </a:t>
                </a:r>
                <a14:m>
                  <m:oMath xmlns:m="http://schemas.openxmlformats.org/officeDocument/2006/math">
                    <m:r>
                      <a:rPr lang="en-US" sz="2400" i="1">
                        <a:latin typeface="Cambria Math"/>
                      </a:rPr>
                      <m:t>2(</m:t>
                    </m:r>
                    <m:func>
                      <m:funcPr>
                        <m:ctrlPr>
                          <a:rPr lang="en-US" sz="2400" i="1">
                            <a:latin typeface="Cambria Math"/>
                          </a:rPr>
                        </m:ctrlPr>
                      </m:funcPr>
                      <m:fName>
                        <m:sSup>
                          <m:sSupPr>
                            <m:ctrlPr>
                              <a:rPr lang="en-US" sz="2400" i="1">
                                <a:latin typeface="Cambria Math"/>
                              </a:rPr>
                            </m:ctrlPr>
                          </m:sSupPr>
                          <m:e>
                            <m:r>
                              <m:rPr>
                                <m:sty m:val="p"/>
                              </m:rPr>
                              <a:rPr lang="en-US" sz="2400">
                                <a:latin typeface="Cambria Math"/>
                              </a:rPr>
                              <m:t>cos</m:t>
                            </m:r>
                          </m:e>
                          <m:sup>
                            <m:r>
                              <a:rPr lang="en-US" sz="2400" i="1">
                                <a:latin typeface="Cambria Math"/>
                              </a:rPr>
                              <m:t>−1</m:t>
                            </m:r>
                          </m:sup>
                        </m:sSup>
                      </m:fName>
                      <m:e>
                        <m:f>
                          <m:fPr>
                            <m:ctrlPr>
                              <a:rPr lang="en-US" sz="2400" i="1">
                                <a:latin typeface="Cambria Math"/>
                              </a:rPr>
                            </m:ctrlPr>
                          </m:fPr>
                          <m:num>
                            <m:r>
                              <a:rPr lang="en-US" sz="2400" i="1">
                                <a:latin typeface="Cambria Math"/>
                              </a:rPr>
                              <m:t>4</m:t>
                            </m:r>
                          </m:num>
                          <m:den>
                            <m:r>
                              <a:rPr lang="en-US" sz="2400" i="1">
                                <a:latin typeface="Cambria Math"/>
                              </a:rPr>
                              <m:t>37</m:t>
                            </m:r>
                          </m:den>
                        </m:f>
                        <m:r>
                          <a:rPr lang="en-US" sz="2400" i="1">
                            <a:latin typeface="Cambria Math"/>
                          </a:rPr>
                          <m:t>)</m:t>
                        </m:r>
                        <m:r>
                          <a:rPr lang="en-US" sz="2400" i="1">
                            <a:latin typeface="Cambria Math"/>
                            <a:ea typeface="Cambria Math"/>
                          </a:rPr>
                          <m:t>∙3≈8.77</m:t>
                        </m:r>
                      </m:e>
                    </m:func>
                  </m:oMath>
                </a14:m>
                <a:r>
                  <a:rPr lang="en-US" sz="2400" dirty="0"/>
                  <a:t>cm</a:t>
                </a:r>
              </a:p>
            </p:txBody>
          </p:sp>
        </mc:Choice>
        <mc:Fallback xmlns="">
          <p:sp>
            <p:nvSpPr>
              <p:cNvPr id="5" name="Rectangle 4"/>
              <p:cNvSpPr>
                <a:spLocks noRot="1" noChangeAspect="1" noMove="1" noResize="1" noEditPoints="1" noAdjustHandles="1" noChangeArrowheads="1" noChangeShapeType="1" noTextEdit="1"/>
              </p:cNvSpPr>
              <p:nvPr/>
            </p:nvSpPr>
            <p:spPr>
              <a:xfrm>
                <a:off x="457200" y="2133600"/>
                <a:ext cx="5791200" cy="614977"/>
              </a:xfrm>
              <a:prstGeom prst="rect">
                <a:avLst/>
              </a:prstGeom>
              <a:blipFill rotWithShape="1">
                <a:blip r:embed="rId4"/>
                <a:stretch>
                  <a:fillRect l="-1579" b="-79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457200" y="4402696"/>
                <a:ext cx="6852406" cy="614977"/>
              </a:xfrm>
              <a:prstGeom prst="rect">
                <a:avLst/>
              </a:prstGeom>
            </p:spPr>
            <p:txBody>
              <a:bodyPr wrap="square">
                <a:spAutoFit/>
              </a:bodyPr>
              <a:lstStyle/>
              <a:p>
                <a:r>
                  <a:rPr lang="en-US" sz="2400" dirty="0"/>
                  <a:t>Large gear arc = </a:t>
                </a:r>
                <a14:m>
                  <m:oMath xmlns:m="http://schemas.openxmlformats.org/officeDocument/2006/math">
                    <m:r>
                      <a:rPr lang="en-US" sz="2400">
                        <a:latin typeface="Cambria Math"/>
                      </a:rPr>
                      <m:t>2</m:t>
                    </m:r>
                    <m:r>
                      <m:rPr>
                        <m:sty m:val="p"/>
                      </m:rPr>
                      <a:rPr lang="el-GR" sz="2400" i="1">
                        <a:latin typeface="Cambria Math"/>
                        <a:ea typeface="Cambria Math"/>
                      </a:rPr>
                      <m:t>π</m:t>
                    </m:r>
                    <m:r>
                      <a:rPr lang="en-US" sz="2400" i="1">
                        <a:latin typeface="Cambria Math"/>
                        <a:ea typeface="Cambria Math"/>
                      </a:rPr>
                      <m:t>−</m:t>
                    </m:r>
                    <m:r>
                      <a:rPr lang="en-US" sz="2400" i="1">
                        <a:latin typeface="Cambria Math"/>
                      </a:rPr>
                      <m:t>2(</m:t>
                    </m:r>
                    <m:func>
                      <m:funcPr>
                        <m:ctrlPr>
                          <a:rPr lang="en-US" sz="2400" i="1">
                            <a:latin typeface="Cambria Math"/>
                          </a:rPr>
                        </m:ctrlPr>
                      </m:funcPr>
                      <m:fName>
                        <m:sSup>
                          <m:sSupPr>
                            <m:ctrlPr>
                              <a:rPr lang="en-US" sz="2400" i="1">
                                <a:latin typeface="Cambria Math"/>
                              </a:rPr>
                            </m:ctrlPr>
                          </m:sSupPr>
                          <m:e>
                            <m:r>
                              <m:rPr>
                                <m:sty m:val="p"/>
                              </m:rPr>
                              <a:rPr lang="en-US" sz="2400">
                                <a:latin typeface="Cambria Math"/>
                              </a:rPr>
                              <m:t>cos</m:t>
                            </m:r>
                          </m:e>
                          <m:sup>
                            <m:r>
                              <a:rPr lang="en-US" sz="2400" i="1">
                                <a:latin typeface="Cambria Math"/>
                              </a:rPr>
                              <m:t>−1</m:t>
                            </m:r>
                          </m:sup>
                        </m:sSup>
                      </m:fName>
                      <m:e>
                        <m:f>
                          <m:fPr>
                            <m:ctrlPr>
                              <a:rPr lang="en-US" sz="2400" i="1">
                                <a:latin typeface="Cambria Math"/>
                              </a:rPr>
                            </m:ctrlPr>
                          </m:fPr>
                          <m:num>
                            <m:r>
                              <a:rPr lang="en-US" sz="2400" i="1">
                                <a:latin typeface="Cambria Math"/>
                              </a:rPr>
                              <m:t>4</m:t>
                            </m:r>
                          </m:num>
                          <m:den>
                            <m:r>
                              <a:rPr lang="en-US" sz="2400" i="1">
                                <a:latin typeface="Cambria Math"/>
                              </a:rPr>
                              <m:t>37</m:t>
                            </m:r>
                          </m:den>
                        </m:f>
                        <m:r>
                          <a:rPr lang="en-US" sz="2400" i="1">
                            <a:latin typeface="Cambria Math"/>
                          </a:rPr>
                          <m:t>)</m:t>
                        </m:r>
                        <m:r>
                          <a:rPr lang="en-US" sz="2400" i="1">
                            <a:latin typeface="Cambria Math"/>
                            <a:ea typeface="Cambria Math"/>
                          </a:rPr>
                          <m:t>∙7</m:t>
                        </m:r>
                        <m:r>
                          <a:rPr lang="en-US" sz="2400" i="1" smtClean="0">
                            <a:latin typeface="Cambria Math"/>
                            <a:ea typeface="Cambria Math"/>
                          </a:rPr>
                          <m:t> </m:t>
                        </m:r>
                      </m:e>
                    </m:func>
                  </m:oMath>
                </a14:m>
                <a:endParaRPr lang="en-US" sz="2400" dirty="0"/>
              </a:p>
            </p:txBody>
          </p:sp>
        </mc:Choice>
        <mc:Fallback xmlns="">
          <p:sp>
            <p:nvSpPr>
              <p:cNvPr id="6" name="Rectangle 5"/>
              <p:cNvSpPr>
                <a:spLocks noRot="1" noChangeAspect="1" noMove="1" noResize="1" noEditPoints="1" noAdjustHandles="1" noChangeArrowheads="1" noChangeShapeType="1" noTextEdit="1"/>
              </p:cNvSpPr>
              <p:nvPr/>
            </p:nvSpPr>
            <p:spPr>
              <a:xfrm>
                <a:off x="457200" y="4402696"/>
                <a:ext cx="6852406" cy="614977"/>
              </a:xfrm>
              <a:prstGeom prst="rect">
                <a:avLst/>
              </a:prstGeom>
              <a:blipFill rotWithShape="1">
                <a:blip r:embed="rId5"/>
                <a:stretch>
                  <a:fillRect l="-1335" b="-7921"/>
                </a:stretch>
              </a:blipFill>
            </p:spPr>
            <p:txBody>
              <a:bodyPr/>
              <a:lstStyle/>
              <a:p>
                <a:r>
                  <a:rPr lang="en-US">
                    <a:noFill/>
                  </a:rPr>
                  <a:t> </a:t>
                </a:r>
              </a:p>
            </p:txBody>
          </p:sp>
        </mc:Fallback>
      </mc:AlternateContent>
    </p:spTree>
    <p:extLst>
      <p:ext uri="{BB962C8B-B14F-4D97-AF65-F5344CB8AC3E}">
        <p14:creationId xmlns:p14="http://schemas.microsoft.com/office/powerpoint/2010/main" val="8103747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990600"/>
          </a:xfrm>
        </p:spPr>
        <p:txBody>
          <a:bodyPr/>
          <a:lstStyle/>
          <a:p>
            <a:r>
              <a:rPr lang="en-US" sz="2800" dirty="0">
                <a:solidFill>
                  <a:schemeClr val="tx1"/>
                </a:solidFill>
              </a:rPr>
              <a:t>The two arcs are determined by the central angle </a:t>
            </a:r>
            <a:r>
              <a:rPr lang="el-GR" sz="2800" i="1" dirty="0">
                <a:solidFill>
                  <a:schemeClr val="tx1"/>
                </a:solidFill>
              </a:rPr>
              <a:t>θ</a:t>
            </a:r>
            <a:r>
              <a:rPr lang="en-US" sz="2800" dirty="0">
                <a:solidFill>
                  <a:schemeClr val="tx1"/>
                </a:solidFill>
              </a:rPr>
              <a:t>.</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75858"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Two Wheels and a Belt</a:t>
            </a:r>
          </a:p>
        </p:txBody>
      </p:sp>
      <p:grpSp>
        <p:nvGrpSpPr>
          <p:cNvPr id="22" name="Group 21"/>
          <p:cNvGrpSpPr/>
          <p:nvPr/>
        </p:nvGrpSpPr>
        <p:grpSpPr>
          <a:xfrm>
            <a:off x="3749057" y="3050779"/>
            <a:ext cx="4585335" cy="1403350"/>
            <a:chOff x="0" y="0"/>
            <a:chExt cx="4585527" cy="1403350"/>
          </a:xfrm>
        </p:grpSpPr>
        <p:sp>
          <p:nvSpPr>
            <p:cNvPr id="23" name="Rectangle 22"/>
            <p:cNvSpPr/>
            <p:nvPr/>
          </p:nvSpPr>
          <p:spPr>
            <a:xfrm>
              <a:off x="0" y="0"/>
              <a:ext cx="4585527" cy="14033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4" name="Group 23"/>
            <p:cNvGrpSpPr/>
            <p:nvPr/>
          </p:nvGrpSpPr>
          <p:grpSpPr>
            <a:xfrm>
              <a:off x="63500" y="57150"/>
              <a:ext cx="4471671" cy="1294767"/>
              <a:chOff x="0" y="0"/>
              <a:chExt cx="4471807" cy="1294767"/>
            </a:xfrm>
          </p:grpSpPr>
          <p:grpSp>
            <p:nvGrpSpPr>
              <p:cNvPr id="25" name="Group 24"/>
              <p:cNvGrpSpPr/>
              <p:nvPr/>
            </p:nvGrpSpPr>
            <p:grpSpPr>
              <a:xfrm>
                <a:off x="0" y="0"/>
                <a:ext cx="4471807" cy="1294767"/>
                <a:chOff x="0" y="0"/>
                <a:chExt cx="4471807" cy="1294767"/>
              </a:xfrm>
            </p:grpSpPr>
            <p:grpSp>
              <p:nvGrpSpPr>
                <p:cNvPr id="43" name="Group 42"/>
                <p:cNvGrpSpPr/>
                <p:nvPr/>
              </p:nvGrpSpPr>
              <p:grpSpPr>
                <a:xfrm>
                  <a:off x="0" y="5936"/>
                  <a:ext cx="4471807" cy="1288831"/>
                  <a:chOff x="0" y="5936"/>
                  <a:chExt cx="4471807" cy="1288831"/>
                </a:xfrm>
              </p:grpSpPr>
              <p:grpSp>
                <p:nvGrpSpPr>
                  <p:cNvPr id="46" name="Group 45"/>
                  <p:cNvGrpSpPr/>
                  <p:nvPr/>
                </p:nvGrpSpPr>
                <p:grpSpPr>
                  <a:xfrm>
                    <a:off x="0" y="5936"/>
                    <a:ext cx="4471807" cy="1288831"/>
                    <a:chOff x="-160322" y="5938"/>
                    <a:chExt cx="4471896" cy="1289304"/>
                  </a:xfrm>
                </p:grpSpPr>
                <p:sp>
                  <p:nvSpPr>
                    <p:cNvPr id="49" name="Chord 48"/>
                    <p:cNvSpPr/>
                    <p:nvPr/>
                  </p:nvSpPr>
                  <p:spPr>
                    <a:xfrm>
                      <a:off x="0" y="374073"/>
                      <a:ext cx="557784" cy="557784"/>
                    </a:xfrm>
                    <a:prstGeom prst="chord">
                      <a:avLst>
                        <a:gd name="adj1" fmla="val 5426717"/>
                        <a:gd name="adj2" fmla="val 159031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0" name="Straight Connector 49"/>
                    <p:cNvCxnSpPr/>
                    <p:nvPr/>
                  </p:nvCxnSpPr>
                  <p:spPr>
                    <a:xfrm flipV="1">
                      <a:off x="261244" y="5940"/>
                      <a:ext cx="3367107" cy="3674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67195" y="932213"/>
                      <a:ext cx="3394298" cy="356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Chord 51"/>
                    <p:cNvSpPr/>
                    <p:nvPr/>
                  </p:nvSpPr>
                  <p:spPr>
                    <a:xfrm flipH="1">
                      <a:off x="3022270" y="5938"/>
                      <a:ext cx="1289304" cy="1289304"/>
                    </a:xfrm>
                    <a:prstGeom prst="chord">
                      <a:avLst>
                        <a:gd name="adj1" fmla="val 5325150"/>
                        <a:gd name="adj2" fmla="val 162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3" name="Group 52"/>
                    <p:cNvGrpSpPr/>
                    <p:nvPr/>
                  </p:nvGrpSpPr>
                  <p:grpSpPr>
                    <a:xfrm>
                      <a:off x="11875" y="5938"/>
                      <a:ext cx="4283710" cy="1280160"/>
                      <a:chOff x="5939" y="0"/>
                      <a:chExt cx="4284616" cy="1280160"/>
                    </a:xfrm>
                  </p:grpSpPr>
                  <p:sp>
                    <p:nvSpPr>
                      <p:cNvPr id="57" name="Oval 56"/>
                      <p:cNvSpPr/>
                      <p:nvPr/>
                    </p:nvSpPr>
                    <p:spPr>
                      <a:xfrm>
                        <a:off x="5939" y="368135"/>
                        <a:ext cx="548640" cy="55778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Oval 57"/>
                      <p:cNvSpPr/>
                      <p:nvPr/>
                    </p:nvSpPr>
                    <p:spPr>
                      <a:xfrm>
                        <a:off x="3010395" y="0"/>
                        <a:ext cx="1280160" cy="128016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9" name="Straight Connector 58"/>
                      <p:cNvCxnSpPr/>
                      <p:nvPr/>
                    </p:nvCxnSpPr>
                    <p:spPr>
                      <a:xfrm>
                        <a:off x="273132" y="641267"/>
                        <a:ext cx="3383280" cy="0"/>
                      </a:xfrm>
                      <a:prstGeom prst="line">
                        <a:avLst/>
                      </a:prstGeom>
                      <a:ln>
                        <a:solidFill>
                          <a:schemeClr val="tx1"/>
                        </a:solidFill>
                        <a:prstDash val="solid"/>
                        <a:headEnd type="none" w="sm" len="med"/>
                        <a:tailEnd type="none" w="sm" len="med"/>
                      </a:ln>
                    </p:spPr>
                    <p:style>
                      <a:lnRef idx="1">
                        <a:schemeClr val="accent1"/>
                      </a:lnRef>
                      <a:fillRef idx="0">
                        <a:schemeClr val="accent1"/>
                      </a:fillRef>
                      <a:effectRef idx="0">
                        <a:schemeClr val="accent1"/>
                      </a:effectRef>
                      <a:fontRef idx="minor">
                        <a:schemeClr val="tx1"/>
                      </a:fontRef>
                    </p:style>
                  </p:cxnSp>
                </p:grpSp>
                <p:sp>
                  <p:nvSpPr>
                    <p:cNvPr id="54" name="Text Box 331"/>
                    <p:cNvSpPr txBox="1"/>
                    <p:nvPr/>
                  </p:nvSpPr>
                  <p:spPr>
                    <a:xfrm>
                      <a:off x="-160322" y="415692"/>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55" name="Text Box 332"/>
                    <p:cNvSpPr txBox="1"/>
                    <p:nvPr/>
                  </p:nvSpPr>
                  <p:spPr>
                    <a:xfrm>
                      <a:off x="1525979" y="611579"/>
                      <a:ext cx="581824"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37 cm</a:t>
                      </a:r>
                      <a:endParaRPr lang="en-US" sz="1100">
                        <a:effectLst/>
                        <a:ea typeface="Calibri"/>
                        <a:cs typeface="Times New Roman"/>
                      </a:endParaRPr>
                    </a:p>
                  </p:txBody>
                </p:sp>
                <p:sp>
                  <p:nvSpPr>
                    <p:cNvPr id="56" name="Text Box 333"/>
                    <p:cNvSpPr txBox="1"/>
                    <p:nvPr/>
                  </p:nvSpPr>
                  <p:spPr>
                    <a:xfrm>
                      <a:off x="3574166" y="349761"/>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4 cm</a:t>
                      </a:r>
                      <a:endParaRPr lang="en-US" sz="1100">
                        <a:effectLst/>
                        <a:ea typeface="Calibri"/>
                        <a:cs typeface="Times New Roman"/>
                      </a:endParaRPr>
                    </a:p>
                  </p:txBody>
                </p:sp>
              </p:grpSp>
              <p:sp>
                <p:nvSpPr>
                  <p:cNvPr id="47" name="Text Box 337"/>
                  <p:cNvSpPr txBox="1"/>
                  <p:nvPr/>
                </p:nvSpPr>
                <p:spPr>
                  <a:xfrm>
                    <a:off x="3699163" y="5938"/>
                    <a:ext cx="469011" cy="2314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48" name="Text Box 338"/>
                  <p:cNvSpPr txBox="1"/>
                  <p:nvPr/>
                </p:nvSpPr>
                <p:spPr>
                  <a:xfrm>
                    <a:off x="3521034" y="445325"/>
                    <a:ext cx="468630"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Calibri"/>
                      </a:rPr>
                      <a:t>θ</a:t>
                    </a:r>
                    <a:endParaRPr lang="en-US" sz="1100">
                      <a:effectLst/>
                      <a:ea typeface="Calibri"/>
                      <a:cs typeface="Times New Roman"/>
                    </a:endParaRPr>
                  </a:p>
                </p:txBody>
              </p:sp>
            </p:grpSp>
            <p:cxnSp>
              <p:nvCxnSpPr>
                <p:cNvPr id="44" name="Straight Connector 43"/>
                <p:cNvCxnSpPr/>
                <p:nvPr/>
              </p:nvCxnSpPr>
              <p:spPr>
                <a:xfrm flipH="1" flipV="1">
                  <a:off x="3764478" y="0"/>
                  <a:ext cx="55245" cy="6464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rot="21240000">
                  <a:off x="409698" y="190005"/>
                  <a:ext cx="3379434" cy="274320"/>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6" name="Rectangle 25"/>
              <p:cNvSpPr/>
              <p:nvPr/>
            </p:nvSpPr>
            <p:spPr>
              <a:xfrm rot="21240000">
                <a:off x="3722914" y="5938"/>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Rectangle 39"/>
              <p:cNvSpPr/>
              <p:nvPr/>
            </p:nvSpPr>
            <p:spPr>
              <a:xfrm rot="21240000">
                <a:off x="409698" y="380010"/>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Rectangle 40"/>
              <p:cNvSpPr/>
              <p:nvPr/>
            </p:nvSpPr>
            <p:spPr>
              <a:xfrm rot="21240000">
                <a:off x="433449" y="593766"/>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2" name="Rectangle 41"/>
              <p:cNvSpPr/>
              <p:nvPr/>
            </p:nvSpPr>
            <p:spPr>
              <a:xfrm rot="21240000">
                <a:off x="3740727" y="243444"/>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mc:AlternateContent xmlns:mc="http://schemas.openxmlformats.org/markup-compatibility/2006" xmlns:a14="http://schemas.microsoft.com/office/drawing/2010/main">
        <mc:Choice Requires="a14">
          <p:sp>
            <p:nvSpPr>
              <p:cNvPr id="5" name="Rectangle 4"/>
              <p:cNvSpPr/>
              <p:nvPr/>
            </p:nvSpPr>
            <p:spPr>
              <a:xfrm>
                <a:off x="457200" y="2133600"/>
                <a:ext cx="5791200" cy="614977"/>
              </a:xfrm>
              <a:prstGeom prst="rect">
                <a:avLst/>
              </a:prstGeom>
            </p:spPr>
            <p:txBody>
              <a:bodyPr wrap="square">
                <a:spAutoFit/>
              </a:bodyPr>
              <a:lstStyle/>
              <a:p>
                <a:r>
                  <a:rPr lang="en-US" sz="2400" dirty="0"/>
                  <a:t>Small gear arc = </a:t>
                </a:r>
                <a14:m>
                  <m:oMath xmlns:m="http://schemas.openxmlformats.org/officeDocument/2006/math">
                    <m:r>
                      <a:rPr lang="en-US" sz="2400" i="1">
                        <a:latin typeface="Cambria Math"/>
                      </a:rPr>
                      <m:t>2(</m:t>
                    </m:r>
                    <m:func>
                      <m:funcPr>
                        <m:ctrlPr>
                          <a:rPr lang="en-US" sz="2400" i="1">
                            <a:latin typeface="Cambria Math"/>
                          </a:rPr>
                        </m:ctrlPr>
                      </m:funcPr>
                      <m:fName>
                        <m:sSup>
                          <m:sSupPr>
                            <m:ctrlPr>
                              <a:rPr lang="en-US" sz="2400" i="1">
                                <a:latin typeface="Cambria Math"/>
                              </a:rPr>
                            </m:ctrlPr>
                          </m:sSupPr>
                          <m:e>
                            <m:r>
                              <m:rPr>
                                <m:sty m:val="p"/>
                              </m:rPr>
                              <a:rPr lang="en-US" sz="2400">
                                <a:latin typeface="Cambria Math"/>
                              </a:rPr>
                              <m:t>cos</m:t>
                            </m:r>
                          </m:e>
                          <m:sup>
                            <m:r>
                              <a:rPr lang="en-US" sz="2400" i="1">
                                <a:latin typeface="Cambria Math"/>
                              </a:rPr>
                              <m:t>−1</m:t>
                            </m:r>
                          </m:sup>
                        </m:sSup>
                      </m:fName>
                      <m:e>
                        <m:f>
                          <m:fPr>
                            <m:ctrlPr>
                              <a:rPr lang="en-US" sz="2400" i="1">
                                <a:latin typeface="Cambria Math"/>
                              </a:rPr>
                            </m:ctrlPr>
                          </m:fPr>
                          <m:num>
                            <m:r>
                              <a:rPr lang="en-US" sz="2400" i="1">
                                <a:latin typeface="Cambria Math"/>
                              </a:rPr>
                              <m:t>4</m:t>
                            </m:r>
                          </m:num>
                          <m:den>
                            <m:r>
                              <a:rPr lang="en-US" sz="2400" i="1">
                                <a:latin typeface="Cambria Math"/>
                              </a:rPr>
                              <m:t>37</m:t>
                            </m:r>
                          </m:den>
                        </m:f>
                        <m:r>
                          <a:rPr lang="en-US" sz="2400" i="1">
                            <a:latin typeface="Cambria Math"/>
                          </a:rPr>
                          <m:t>)</m:t>
                        </m:r>
                        <m:r>
                          <a:rPr lang="en-US" sz="2400" i="1">
                            <a:latin typeface="Cambria Math"/>
                            <a:ea typeface="Cambria Math"/>
                          </a:rPr>
                          <m:t>∙3≈8.77</m:t>
                        </m:r>
                      </m:e>
                    </m:func>
                  </m:oMath>
                </a14:m>
                <a:r>
                  <a:rPr lang="en-US" sz="2400" dirty="0"/>
                  <a:t>cm</a:t>
                </a:r>
              </a:p>
            </p:txBody>
          </p:sp>
        </mc:Choice>
        <mc:Fallback xmlns="">
          <p:sp>
            <p:nvSpPr>
              <p:cNvPr id="5" name="Rectangle 4"/>
              <p:cNvSpPr>
                <a:spLocks noRot="1" noChangeAspect="1" noMove="1" noResize="1" noEditPoints="1" noAdjustHandles="1" noChangeArrowheads="1" noChangeShapeType="1" noTextEdit="1"/>
              </p:cNvSpPr>
              <p:nvPr/>
            </p:nvSpPr>
            <p:spPr>
              <a:xfrm>
                <a:off x="457200" y="2133600"/>
                <a:ext cx="5791200" cy="614977"/>
              </a:xfrm>
              <a:prstGeom prst="rect">
                <a:avLst/>
              </a:prstGeom>
              <a:blipFill rotWithShape="1">
                <a:blip r:embed="rId4"/>
                <a:stretch>
                  <a:fillRect l="-1579" b="-79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457200" y="4402696"/>
                <a:ext cx="6852406" cy="614977"/>
              </a:xfrm>
              <a:prstGeom prst="rect">
                <a:avLst/>
              </a:prstGeom>
            </p:spPr>
            <p:txBody>
              <a:bodyPr wrap="square">
                <a:spAutoFit/>
              </a:bodyPr>
              <a:lstStyle/>
              <a:p>
                <a:r>
                  <a:rPr lang="en-US" sz="2400" dirty="0"/>
                  <a:t>Large gear arc = </a:t>
                </a:r>
                <a14:m>
                  <m:oMath xmlns:m="http://schemas.openxmlformats.org/officeDocument/2006/math">
                    <m:r>
                      <a:rPr lang="en-US" sz="2400">
                        <a:latin typeface="Cambria Math"/>
                      </a:rPr>
                      <m:t>2</m:t>
                    </m:r>
                    <m:r>
                      <m:rPr>
                        <m:sty m:val="p"/>
                      </m:rPr>
                      <a:rPr lang="el-GR" sz="2400" i="1">
                        <a:latin typeface="Cambria Math"/>
                        <a:ea typeface="Cambria Math"/>
                      </a:rPr>
                      <m:t>π</m:t>
                    </m:r>
                    <m:r>
                      <a:rPr lang="en-US" sz="2400" i="1">
                        <a:latin typeface="Cambria Math"/>
                        <a:ea typeface="Cambria Math"/>
                      </a:rPr>
                      <m:t>−</m:t>
                    </m:r>
                    <m:r>
                      <a:rPr lang="en-US" sz="2400" i="1">
                        <a:latin typeface="Cambria Math"/>
                      </a:rPr>
                      <m:t>2(</m:t>
                    </m:r>
                    <m:func>
                      <m:funcPr>
                        <m:ctrlPr>
                          <a:rPr lang="en-US" sz="2400" i="1">
                            <a:latin typeface="Cambria Math"/>
                          </a:rPr>
                        </m:ctrlPr>
                      </m:funcPr>
                      <m:fName>
                        <m:sSup>
                          <m:sSupPr>
                            <m:ctrlPr>
                              <a:rPr lang="en-US" sz="2400" i="1">
                                <a:latin typeface="Cambria Math"/>
                              </a:rPr>
                            </m:ctrlPr>
                          </m:sSupPr>
                          <m:e>
                            <m:r>
                              <m:rPr>
                                <m:sty m:val="p"/>
                              </m:rPr>
                              <a:rPr lang="en-US" sz="2400">
                                <a:latin typeface="Cambria Math"/>
                              </a:rPr>
                              <m:t>cos</m:t>
                            </m:r>
                          </m:e>
                          <m:sup>
                            <m:r>
                              <a:rPr lang="en-US" sz="2400" i="1">
                                <a:latin typeface="Cambria Math"/>
                              </a:rPr>
                              <m:t>−1</m:t>
                            </m:r>
                          </m:sup>
                        </m:sSup>
                      </m:fName>
                      <m:e>
                        <m:f>
                          <m:fPr>
                            <m:ctrlPr>
                              <a:rPr lang="en-US" sz="2400" i="1">
                                <a:latin typeface="Cambria Math"/>
                              </a:rPr>
                            </m:ctrlPr>
                          </m:fPr>
                          <m:num>
                            <m:r>
                              <a:rPr lang="en-US" sz="2400" i="1">
                                <a:latin typeface="Cambria Math"/>
                              </a:rPr>
                              <m:t>4</m:t>
                            </m:r>
                          </m:num>
                          <m:den>
                            <m:r>
                              <a:rPr lang="en-US" sz="2400" i="1">
                                <a:latin typeface="Cambria Math"/>
                              </a:rPr>
                              <m:t>37</m:t>
                            </m:r>
                          </m:den>
                        </m:f>
                        <m:r>
                          <a:rPr lang="en-US" sz="2400" i="1">
                            <a:latin typeface="Cambria Math"/>
                          </a:rPr>
                          <m:t>)</m:t>
                        </m:r>
                        <m:r>
                          <a:rPr lang="en-US" sz="2400" i="1">
                            <a:latin typeface="Cambria Math"/>
                            <a:ea typeface="Cambria Math"/>
                          </a:rPr>
                          <m:t>∙7≈23.51</m:t>
                        </m:r>
                      </m:e>
                    </m:func>
                  </m:oMath>
                </a14:m>
                <a:r>
                  <a:rPr lang="en-US" sz="2400" dirty="0"/>
                  <a:t>cm</a:t>
                </a:r>
              </a:p>
            </p:txBody>
          </p:sp>
        </mc:Choice>
        <mc:Fallback xmlns="">
          <p:sp>
            <p:nvSpPr>
              <p:cNvPr id="6" name="Rectangle 5"/>
              <p:cNvSpPr>
                <a:spLocks noRot="1" noChangeAspect="1" noMove="1" noResize="1" noEditPoints="1" noAdjustHandles="1" noChangeArrowheads="1" noChangeShapeType="1" noTextEdit="1"/>
              </p:cNvSpPr>
              <p:nvPr/>
            </p:nvSpPr>
            <p:spPr>
              <a:xfrm>
                <a:off x="457200" y="4402696"/>
                <a:ext cx="6852406" cy="614977"/>
              </a:xfrm>
              <a:prstGeom prst="rect">
                <a:avLst/>
              </a:prstGeom>
              <a:blipFill rotWithShape="1">
                <a:blip r:embed="rId5"/>
                <a:stretch>
                  <a:fillRect l="-1335" b="-7921"/>
                </a:stretch>
              </a:blipFill>
            </p:spPr>
            <p:txBody>
              <a:bodyPr/>
              <a:lstStyle/>
              <a:p>
                <a:r>
                  <a:rPr lang="en-US">
                    <a:noFill/>
                  </a:rPr>
                  <a:t> </a:t>
                </a:r>
              </a:p>
            </p:txBody>
          </p:sp>
        </mc:Fallback>
      </mc:AlternateContent>
    </p:spTree>
    <p:extLst>
      <p:ext uri="{BB962C8B-B14F-4D97-AF65-F5344CB8AC3E}">
        <p14:creationId xmlns:p14="http://schemas.microsoft.com/office/powerpoint/2010/main" val="23049359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990600"/>
          </a:xfrm>
        </p:spPr>
        <p:txBody>
          <a:bodyPr/>
          <a:lstStyle/>
          <a:p>
            <a:r>
              <a:rPr lang="en-US" sz="2800" dirty="0">
                <a:solidFill>
                  <a:schemeClr val="tx1"/>
                </a:solidFill>
              </a:rPr>
              <a:t>The total length is the sum of all four sections.</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475858"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Two Wheels and a Belt</a:t>
            </a:r>
          </a:p>
        </p:txBody>
      </p:sp>
      <p:grpSp>
        <p:nvGrpSpPr>
          <p:cNvPr id="22" name="Group 21"/>
          <p:cNvGrpSpPr/>
          <p:nvPr/>
        </p:nvGrpSpPr>
        <p:grpSpPr>
          <a:xfrm>
            <a:off x="3749057" y="3050779"/>
            <a:ext cx="4585335" cy="1403350"/>
            <a:chOff x="0" y="0"/>
            <a:chExt cx="4585527" cy="1403350"/>
          </a:xfrm>
        </p:grpSpPr>
        <p:sp>
          <p:nvSpPr>
            <p:cNvPr id="23" name="Rectangle 22"/>
            <p:cNvSpPr/>
            <p:nvPr/>
          </p:nvSpPr>
          <p:spPr>
            <a:xfrm>
              <a:off x="0" y="0"/>
              <a:ext cx="4585527" cy="14033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4" name="Group 23"/>
            <p:cNvGrpSpPr/>
            <p:nvPr/>
          </p:nvGrpSpPr>
          <p:grpSpPr>
            <a:xfrm>
              <a:off x="63500" y="57150"/>
              <a:ext cx="4471671" cy="1294767"/>
              <a:chOff x="0" y="0"/>
              <a:chExt cx="4471807" cy="1294767"/>
            </a:xfrm>
          </p:grpSpPr>
          <p:grpSp>
            <p:nvGrpSpPr>
              <p:cNvPr id="25" name="Group 24"/>
              <p:cNvGrpSpPr/>
              <p:nvPr/>
            </p:nvGrpSpPr>
            <p:grpSpPr>
              <a:xfrm>
                <a:off x="0" y="0"/>
                <a:ext cx="4471807" cy="1294767"/>
                <a:chOff x="0" y="0"/>
                <a:chExt cx="4471807" cy="1294767"/>
              </a:xfrm>
            </p:grpSpPr>
            <p:grpSp>
              <p:nvGrpSpPr>
                <p:cNvPr id="43" name="Group 42"/>
                <p:cNvGrpSpPr/>
                <p:nvPr/>
              </p:nvGrpSpPr>
              <p:grpSpPr>
                <a:xfrm>
                  <a:off x="0" y="5936"/>
                  <a:ext cx="4471807" cy="1288831"/>
                  <a:chOff x="0" y="5936"/>
                  <a:chExt cx="4471807" cy="1288831"/>
                </a:xfrm>
              </p:grpSpPr>
              <p:grpSp>
                <p:nvGrpSpPr>
                  <p:cNvPr id="46" name="Group 45"/>
                  <p:cNvGrpSpPr/>
                  <p:nvPr/>
                </p:nvGrpSpPr>
                <p:grpSpPr>
                  <a:xfrm>
                    <a:off x="0" y="5936"/>
                    <a:ext cx="4471807" cy="1288831"/>
                    <a:chOff x="-160322" y="5938"/>
                    <a:chExt cx="4471896" cy="1289304"/>
                  </a:xfrm>
                </p:grpSpPr>
                <p:sp>
                  <p:nvSpPr>
                    <p:cNvPr id="49" name="Chord 48"/>
                    <p:cNvSpPr/>
                    <p:nvPr/>
                  </p:nvSpPr>
                  <p:spPr>
                    <a:xfrm>
                      <a:off x="0" y="374073"/>
                      <a:ext cx="557784" cy="557784"/>
                    </a:xfrm>
                    <a:prstGeom prst="chord">
                      <a:avLst>
                        <a:gd name="adj1" fmla="val 5426717"/>
                        <a:gd name="adj2" fmla="val 159031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0" name="Straight Connector 49"/>
                    <p:cNvCxnSpPr/>
                    <p:nvPr/>
                  </p:nvCxnSpPr>
                  <p:spPr>
                    <a:xfrm flipV="1">
                      <a:off x="261244" y="5940"/>
                      <a:ext cx="3367107" cy="3674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67195" y="932213"/>
                      <a:ext cx="3394298" cy="356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Chord 51"/>
                    <p:cNvSpPr/>
                    <p:nvPr/>
                  </p:nvSpPr>
                  <p:spPr>
                    <a:xfrm flipH="1">
                      <a:off x="3022270" y="5938"/>
                      <a:ext cx="1289304" cy="1289304"/>
                    </a:xfrm>
                    <a:prstGeom prst="chord">
                      <a:avLst>
                        <a:gd name="adj1" fmla="val 5325150"/>
                        <a:gd name="adj2" fmla="val 1620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3" name="Group 52"/>
                    <p:cNvGrpSpPr/>
                    <p:nvPr/>
                  </p:nvGrpSpPr>
                  <p:grpSpPr>
                    <a:xfrm>
                      <a:off x="11875" y="5938"/>
                      <a:ext cx="4283710" cy="1280160"/>
                      <a:chOff x="5939" y="0"/>
                      <a:chExt cx="4284616" cy="1280160"/>
                    </a:xfrm>
                  </p:grpSpPr>
                  <p:sp>
                    <p:nvSpPr>
                      <p:cNvPr id="57" name="Oval 56"/>
                      <p:cNvSpPr/>
                      <p:nvPr/>
                    </p:nvSpPr>
                    <p:spPr>
                      <a:xfrm>
                        <a:off x="5939" y="368135"/>
                        <a:ext cx="548640" cy="55778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Oval 57"/>
                      <p:cNvSpPr/>
                      <p:nvPr/>
                    </p:nvSpPr>
                    <p:spPr>
                      <a:xfrm>
                        <a:off x="3010395" y="0"/>
                        <a:ext cx="1280160" cy="128016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59" name="Straight Connector 58"/>
                      <p:cNvCxnSpPr/>
                      <p:nvPr/>
                    </p:nvCxnSpPr>
                    <p:spPr>
                      <a:xfrm>
                        <a:off x="273132" y="641267"/>
                        <a:ext cx="3383280" cy="0"/>
                      </a:xfrm>
                      <a:prstGeom prst="line">
                        <a:avLst/>
                      </a:prstGeom>
                      <a:ln>
                        <a:solidFill>
                          <a:schemeClr val="tx1"/>
                        </a:solidFill>
                        <a:prstDash val="solid"/>
                        <a:headEnd type="none" w="sm" len="med"/>
                        <a:tailEnd type="none" w="sm" len="med"/>
                      </a:ln>
                    </p:spPr>
                    <p:style>
                      <a:lnRef idx="1">
                        <a:schemeClr val="accent1"/>
                      </a:lnRef>
                      <a:fillRef idx="0">
                        <a:schemeClr val="accent1"/>
                      </a:fillRef>
                      <a:effectRef idx="0">
                        <a:schemeClr val="accent1"/>
                      </a:effectRef>
                      <a:fontRef idx="minor">
                        <a:schemeClr val="tx1"/>
                      </a:fontRef>
                    </p:style>
                  </p:cxnSp>
                </p:grpSp>
                <p:sp>
                  <p:nvSpPr>
                    <p:cNvPr id="54" name="Text Box 331"/>
                    <p:cNvSpPr txBox="1"/>
                    <p:nvPr/>
                  </p:nvSpPr>
                  <p:spPr>
                    <a:xfrm>
                      <a:off x="-160322" y="415692"/>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55" name="Text Box 332"/>
                    <p:cNvSpPr txBox="1"/>
                    <p:nvPr/>
                  </p:nvSpPr>
                  <p:spPr>
                    <a:xfrm>
                      <a:off x="1525979" y="611579"/>
                      <a:ext cx="581824"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37 cm</a:t>
                      </a:r>
                      <a:endParaRPr lang="en-US" sz="1100">
                        <a:effectLst/>
                        <a:ea typeface="Calibri"/>
                        <a:cs typeface="Times New Roman"/>
                      </a:endParaRPr>
                    </a:p>
                  </p:txBody>
                </p:sp>
                <p:sp>
                  <p:nvSpPr>
                    <p:cNvPr id="56" name="Text Box 333"/>
                    <p:cNvSpPr txBox="1"/>
                    <p:nvPr/>
                  </p:nvSpPr>
                  <p:spPr>
                    <a:xfrm>
                      <a:off x="3574166" y="349761"/>
                      <a:ext cx="469021" cy="2315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4 cm</a:t>
                      </a:r>
                      <a:endParaRPr lang="en-US" sz="1100">
                        <a:effectLst/>
                        <a:ea typeface="Calibri"/>
                        <a:cs typeface="Times New Roman"/>
                      </a:endParaRPr>
                    </a:p>
                  </p:txBody>
                </p:sp>
              </p:grpSp>
              <p:sp>
                <p:nvSpPr>
                  <p:cNvPr id="47" name="Text Box 337"/>
                  <p:cNvSpPr txBox="1"/>
                  <p:nvPr/>
                </p:nvSpPr>
                <p:spPr>
                  <a:xfrm>
                    <a:off x="3699163" y="5938"/>
                    <a:ext cx="469011" cy="23148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3 cm</a:t>
                    </a:r>
                    <a:endParaRPr lang="en-US" sz="1100">
                      <a:effectLst/>
                      <a:ea typeface="Calibri"/>
                      <a:cs typeface="Times New Roman"/>
                    </a:endParaRPr>
                  </a:p>
                </p:txBody>
              </p:sp>
              <p:sp>
                <p:nvSpPr>
                  <p:cNvPr id="48" name="Text Box 338"/>
                  <p:cNvSpPr txBox="1"/>
                  <p:nvPr/>
                </p:nvSpPr>
                <p:spPr>
                  <a:xfrm>
                    <a:off x="3521034" y="445325"/>
                    <a:ext cx="468630" cy="2311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Calibri"/>
                      </a:rPr>
                      <a:t>θ</a:t>
                    </a:r>
                    <a:endParaRPr lang="en-US" sz="1100">
                      <a:effectLst/>
                      <a:ea typeface="Calibri"/>
                      <a:cs typeface="Times New Roman"/>
                    </a:endParaRPr>
                  </a:p>
                </p:txBody>
              </p:sp>
            </p:grpSp>
            <p:cxnSp>
              <p:nvCxnSpPr>
                <p:cNvPr id="44" name="Straight Connector 43"/>
                <p:cNvCxnSpPr/>
                <p:nvPr/>
              </p:nvCxnSpPr>
              <p:spPr>
                <a:xfrm flipH="1" flipV="1">
                  <a:off x="3764478" y="0"/>
                  <a:ext cx="55245" cy="6464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rot="21240000">
                  <a:off x="409698" y="190005"/>
                  <a:ext cx="3379434" cy="274320"/>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6" name="Rectangle 25"/>
              <p:cNvSpPr/>
              <p:nvPr/>
            </p:nvSpPr>
            <p:spPr>
              <a:xfrm rot="21240000">
                <a:off x="3722914" y="5938"/>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0" name="Rectangle 39"/>
              <p:cNvSpPr/>
              <p:nvPr/>
            </p:nvSpPr>
            <p:spPr>
              <a:xfrm rot="21240000">
                <a:off x="409698" y="380010"/>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Rectangle 40"/>
              <p:cNvSpPr/>
              <p:nvPr/>
            </p:nvSpPr>
            <p:spPr>
              <a:xfrm rot="21240000">
                <a:off x="433449" y="593766"/>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2" name="Rectangle 41"/>
              <p:cNvSpPr/>
              <p:nvPr/>
            </p:nvSpPr>
            <p:spPr>
              <a:xfrm rot="21240000">
                <a:off x="3740727" y="243444"/>
                <a:ext cx="45720" cy="457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mc:AlternateContent xmlns:mc="http://schemas.openxmlformats.org/markup-compatibility/2006" xmlns:a14="http://schemas.microsoft.com/office/drawing/2010/main">
        <mc:Choice Requires="a14">
          <p:sp>
            <p:nvSpPr>
              <p:cNvPr id="6" name="Rectangle 5"/>
              <p:cNvSpPr/>
              <p:nvPr/>
            </p:nvSpPr>
            <p:spPr>
              <a:xfrm>
                <a:off x="457199" y="4402696"/>
                <a:ext cx="7323987" cy="461665"/>
              </a:xfrm>
              <a:prstGeom prst="rect">
                <a:avLst/>
              </a:prstGeom>
            </p:spPr>
            <p:txBody>
              <a:bodyPr wrap="square">
                <a:spAutoFit/>
              </a:bodyPr>
              <a:lstStyle/>
              <a:p>
                <a:r>
                  <a:rPr lang="en-US" sz="2400" dirty="0"/>
                  <a:t>Total Length </a:t>
                </a:r>
                <a14:m>
                  <m:oMath xmlns:m="http://schemas.openxmlformats.org/officeDocument/2006/math">
                    <m:r>
                      <a:rPr lang="en-US" sz="2400" i="1">
                        <a:latin typeface="Cambria Math"/>
                        <a:ea typeface="Cambria Math"/>
                      </a:rPr>
                      <m:t>≈</m:t>
                    </m:r>
                    <m:r>
                      <a:rPr lang="en-US" sz="2400">
                        <a:latin typeface="Cambria Math"/>
                      </a:rPr>
                      <m:t>2</m:t>
                    </m:r>
                    <m:r>
                      <a:rPr lang="el-GR" sz="2400" i="1">
                        <a:latin typeface="Cambria Math"/>
                        <a:ea typeface="Cambria Math"/>
                      </a:rPr>
                      <m:t>∙</m:t>
                    </m:r>
                    <m:r>
                      <a:rPr lang="en-US" sz="2400" i="1">
                        <a:latin typeface="Cambria Math"/>
                        <a:ea typeface="Cambria Math"/>
                      </a:rPr>
                      <m:t>36.78+8.77+23.51≈105.84</m:t>
                    </m:r>
                  </m:oMath>
                </a14:m>
                <a:r>
                  <a:rPr lang="en-US" sz="2400" dirty="0"/>
                  <a:t>cm</a:t>
                </a:r>
              </a:p>
            </p:txBody>
          </p:sp>
        </mc:Choice>
        <mc:Fallback xmlns="">
          <p:sp>
            <p:nvSpPr>
              <p:cNvPr id="6" name="Rectangle 5"/>
              <p:cNvSpPr>
                <a:spLocks noRot="1" noChangeAspect="1" noMove="1" noResize="1" noEditPoints="1" noAdjustHandles="1" noChangeArrowheads="1" noChangeShapeType="1" noTextEdit="1"/>
              </p:cNvSpPr>
              <p:nvPr/>
            </p:nvSpPr>
            <p:spPr>
              <a:xfrm>
                <a:off x="457199" y="4402696"/>
                <a:ext cx="7323987" cy="461665"/>
              </a:xfrm>
              <a:prstGeom prst="rect">
                <a:avLst/>
              </a:prstGeom>
              <a:blipFill rotWithShape="1">
                <a:blip r:embed="rId4"/>
                <a:stretch>
                  <a:fillRect l="-1249" t="-9211" b="-30263"/>
                </a:stretch>
              </a:blipFill>
            </p:spPr>
            <p:txBody>
              <a:bodyPr/>
              <a:lstStyle/>
              <a:p>
                <a:r>
                  <a:rPr lang="en-US">
                    <a:noFill/>
                  </a:rPr>
                  <a:t> </a:t>
                </a:r>
              </a:p>
            </p:txBody>
          </p:sp>
        </mc:Fallback>
      </mc:AlternateContent>
    </p:spTree>
    <p:extLst>
      <p:ext uri="{BB962C8B-B14F-4D97-AF65-F5344CB8AC3E}">
        <p14:creationId xmlns:p14="http://schemas.microsoft.com/office/powerpoint/2010/main" val="222999849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0" y="1219200"/>
            <a:ext cx="9144000" cy="4343400"/>
          </a:xfrm>
        </p:spPr>
        <p:txBody>
          <a:bodyPr/>
          <a:lstStyle/>
          <a:p>
            <a:r>
              <a:rPr lang="en-US" sz="2600" dirty="0" err="1" smtClean="0">
                <a:solidFill>
                  <a:schemeClr val="tx1"/>
                </a:solidFill>
              </a:rPr>
              <a:t>Selina</a:t>
            </a:r>
            <a:r>
              <a:rPr lang="en-US" sz="2600" dirty="0" smtClean="0">
                <a:solidFill>
                  <a:schemeClr val="tx1"/>
                </a:solidFill>
              </a:rPr>
              <a:t> wants to install motion detectors for her 9 meter by 12 meter backyard.  The 12 meter side of her backyard is adjacent to her house.  She has two motion detectors, each of which can detect motion within an 8.4-meter radius.  Her insurance company offers a discounted rate on her homeowners insurance  policy if the motion detectors can detect motion in at least 90% of her lawn.  </a:t>
            </a:r>
            <a:r>
              <a:rPr lang="en-US" sz="2600" dirty="0" err="1" smtClean="0">
                <a:solidFill>
                  <a:schemeClr val="tx1"/>
                </a:solidFill>
              </a:rPr>
              <a:t>Selina</a:t>
            </a:r>
            <a:r>
              <a:rPr lang="en-US" sz="2600" dirty="0" smtClean="0">
                <a:solidFill>
                  <a:schemeClr val="tx1"/>
                </a:solidFill>
              </a:rPr>
              <a:t> can either place the two motion detectors on the back corners of her house or she can place one on the back left corner of her house and the other on a pole which is located in the back right corner of her yard.  Which placement of the detectors would detect motion in more of her yard?  Would both of these placements allow her to receive the discount from her insurance company? </a:t>
            </a:r>
            <a:endParaRPr lang="en-US" sz="2600" dirty="0">
              <a:solidFill>
                <a:schemeClr val="tx1"/>
              </a:solidFill>
            </a:endParaRP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spTree>
    <p:extLst>
      <p:ext uri="{BB962C8B-B14F-4D97-AF65-F5344CB8AC3E}">
        <p14:creationId xmlns:p14="http://schemas.microsoft.com/office/powerpoint/2010/main" val="13920303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152400" y="1219200"/>
            <a:ext cx="8991600" cy="4343400"/>
          </a:xfrm>
        </p:spPr>
        <p:txBody>
          <a:bodyPr/>
          <a:lstStyle/>
          <a:p>
            <a:r>
              <a:rPr lang="en-US" sz="2400" dirty="0" err="1" smtClean="0">
                <a:solidFill>
                  <a:schemeClr val="tx1"/>
                </a:solidFill>
              </a:rPr>
              <a:t>Selina</a:t>
            </a:r>
            <a:r>
              <a:rPr lang="en-US" sz="2400" dirty="0" smtClean="0">
                <a:solidFill>
                  <a:schemeClr val="tx1"/>
                </a:solidFill>
              </a:rPr>
              <a:t> wants to install motion detectors for her 9 meter by 12 meter backyard.  She has two motion detectors, each of which can detect motion within an 8.4-meter radius. </a:t>
            </a:r>
            <a:r>
              <a:rPr lang="en-US" sz="2400" dirty="0" err="1" smtClean="0">
                <a:solidFill>
                  <a:schemeClr val="tx1"/>
                </a:solidFill>
              </a:rPr>
              <a:t>Selina</a:t>
            </a:r>
            <a:r>
              <a:rPr lang="en-US" sz="2400" dirty="0" smtClean="0">
                <a:solidFill>
                  <a:schemeClr val="tx1"/>
                </a:solidFill>
              </a:rPr>
              <a:t> can either place the two motion detectors on the back corners of her house or she can place one on the back left corner of her house and the other on a pole which is located in the back right corner of her yard.  Which placement of the detectors would detect motion in more of her yard?</a:t>
            </a:r>
            <a:r>
              <a:rPr lang="en-US" sz="2000" dirty="0" smtClean="0">
                <a:solidFill>
                  <a:schemeClr val="tx1"/>
                </a:solidFill>
              </a:rPr>
              <a:t>  </a:t>
            </a: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6" name="Group 5"/>
          <p:cNvGrpSpPr/>
          <p:nvPr/>
        </p:nvGrpSpPr>
        <p:grpSpPr>
          <a:xfrm>
            <a:off x="1981200" y="3657600"/>
            <a:ext cx="4812470" cy="1695450"/>
            <a:chOff x="1981200" y="3257550"/>
            <a:chExt cx="4812470" cy="1695450"/>
          </a:xfrm>
        </p:grpSpPr>
        <p:pic>
          <p:nvPicPr>
            <p:cNvPr id="2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3257550"/>
              <a:ext cx="4812470"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4"/>
            <p:cNvSpPr/>
            <p:nvPr/>
          </p:nvSpPr>
          <p:spPr>
            <a:xfrm>
              <a:off x="2438400" y="4343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6629400" y="32766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5105400" y="44196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962400" y="4343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7893622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152400" y="1219200"/>
            <a:ext cx="8991600" cy="4343400"/>
          </a:xfrm>
        </p:spPr>
        <p:txBody>
          <a:bodyPr/>
          <a:lstStyle/>
          <a:p>
            <a:r>
              <a:rPr lang="en-US" sz="2400" dirty="0" err="1" smtClean="0">
                <a:solidFill>
                  <a:schemeClr val="tx1"/>
                </a:solidFill>
              </a:rPr>
              <a:t>Selina</a:t>
            </a:r>
            <a:r>
              <a:rPr lang="en-US" sz="2400" dirty="0" smtClean="0">
                <a:solidFill>
                  <a:schemeClr val="tx1"/>
                </a:solidFill>
              </a:rPr>
              <a:t> wants to install motion detectors for her 9 meter by 12 meter backyard.  She has two motion detectors, each of which can detect motion within an 8.4-meter radius. </a:t>
            </a:r>
            <a:r>
              <a:rPr lang="en-US" sz="2400" dirty="0" err="1" smtClean="0">
                <a:solidFill>
                  <a:schemeClr val="tx1"/>
                </a:solidFill>
              </a:rPr>
              <a:t>Selina</a:t>
            </a:r>
            <a:r>
              <a:rPr lang="en-US" sz="2400" dirty="0" smtClean="0">
                <a:solidFill>
                  <a:schemeClr val="tx1"/>
                </a:solidFill>
              </a:rPr>
              <a:t> can either place the two motion detectors on the back corners of her house or she can place one on the back left corner of her house and the other on a pole which is located in the back right corner of her yard.  Which placement of the detectors would detect motion in more of her yard? </a:t>
            </a:r>
            <a:r>
              <a:rPr lang="en-US" sz="2000" dirty="0" smtClean="0">
                <a:solidFill>
                  <a:schemeClr val="tx1"/>
                </a:solidFill>
              </a:rPr>
              <a:t> </a:t>
            </a: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9" name="Group 8"/>
          <p:cNvGrpSpPr/>
          <p:nvPr/>
        </p:nvGrpSpPr>
        <p:grpSpPr>
          <a:xfrm>
            <a:off x="1447800" y="2667000"/>
            <a:ext cx="6232448" cy="3295967"/>
            <a:chOff x="1456046" y="2266632"/>
            <a:chExt cx="6232448" cy="3295967"/>
          </a:xfrm>
        </p:grpSpPr>
        <p:grpSp>
          <p:nvGrpSpPr>
            <p:cNvPr id="8" name="Group 7"/>
            <p:cNvGrpSpPr/>
            <p:nvPr/>
          </p:nvGrpSpPr>
          <p:grpSpPr>
            <a:xfrm>
              <a:off x="1981200" y="2266632"/>
              <a:ext cx="5707294" cy="3295967"/>
              <a:chOff x="1981200" y="2266632"/>
              <a:chExt cx="5707294" cy="3295967"/>
            </a:xfrm>
          </p:grpSpPr>
          <p:grpSp>
            <p:nvGrpSpPr>
              <p:cNvPr id="7" name="Group 6"/>
              <p:cNvGrpSpPr/>
              <p:nvPr/>
            </p:nvGrpSpPr>
            <p:grpSpPr>
              <a:xfrm>
                <a:off x="1981200" y="3257550"/>
                <a:ext cx="4812470" cy="2305049"/>
                <a:chOff x="1981200" y="3257550"/>
                <a:chExt cx="4812470" cy="2305049"/>
              </a:xfrm>
            </p:grpSpPr>
            <p:grpSp>
              <p:nvGrpSpPr>
                <p:cNvPr id="6" name="Group 5"/>
                <p:cNvGrpSpPr/>
                <p:nvPr/>
              </p:nvGrpSpPr>
              <p:grpSpPr>
                <a:xfrm>
                  <a:off x="1981200" y="3257550"/>
                  <a:ext cx="4812470" cy="1695450"/>
                  <a:chOff x="1981200" y="3257550"/>
                  <a:chExt cx="4812470" cy="1695450"/>
                </a:xfrm>
              </p:grpSpPr>
              <p:pic>
                <p:nvPicPr>
                  <p:cNvPr id="2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3257550"/>
                    <a:ext cx="4812470"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4"/>
                  <p:cNvSpPr/>
                  <p:nvPr/>
                </p:nvSpPr>
                <p:spPr>
                  <a:xfrm>
                    <a:off x="2438400" y="4343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6629400" y="32766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5105400" y="44196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962400" y="4343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Arc 14"/>
                <p:cNvSpPr>
                  <a:spLocks noChangeAspect="1"/>
                </p:cNvSpPr>
                <p:nvPr/>
              </p:nvSpPr>
              <p:spPr>
                <a:xfrm>
                  <a:off x="4089289" y="3436668"/>
                  <a:ext cx="2125894" cy="2125931"/>
                </a:xfrm>
                <a:prstGeom prst="arc">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2" name="Arc 11"/>
              <p:cNvSpPr>
                <a:spLocks noChangeAspect="1"/>
              </p:cNvSpPr>
              <p:nvPr/>
            </p:nvSpPr>
            <p:spPr>
              <a:xfrm flipH="1">
                <a:off x="2979506" y="3419834"/>
                <a:ext cx="2125894" cy="2125931"/>
              </a:xfrm>
              <a:prstGeom prst="arc">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Arc 13"/>
              <p:cNvSpPr>
                <a:spLocks noChangeAspect="1"/>
              </p:cNvSpPr>
              <p:nvPr/>
            </p:nvSpPr>
            <p:spPr>
              <a:xfrm flipH="1" flipV="1">
                <a:off x="5562600" y="2266632"/>
                <a:ext cx="2125894" cy="2125931"/>
              </a:xfrm>
              <a:prstGeom prst="arc">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3" name="Arc 12"/>
            <p:cNvSpPr>
              <a:spLocks noChangeAspect="1"/>
            </p:cNvSpPr>
            <p:nvPr/>
          </p:nvSpPr>
          <p:spPr>
            <a:xfrm>
              <a:off x="1456046" y="3419834"/>
              <a:ext cx="2125354" cy="2125391"/>
            </a:xfrm>
            <a:prstGeom prst="arc">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3336879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371600"/>
            <a:ext cx="8534400" cy="2362200"/>
          </a:xfrm>
        </p:spPr>
        <p:txBody>
          <a:bodyPr/>
          <a:lstStyle/>
          <a:p>
            <a:pPr lvl="1" algn="l">
              <a:buFont typeface="Arial" pitchFamily="34" charset="0"/>
              <a:buChar char="•"/>
            </a:pPr>
            <a:r>
              <a:rPr lang="en-US" sz="3000" dirty="0">
                <a:solidFill>
                  <a:schemeClr val="tx1"/>
                </a:solidFill>
              </a:rPr>
              <a:t> </a:t>
            </a:r>
            <a:r>
              <a:rPr lang="en-US" sz="3000" dirty="0" smtClean="0">
                <a:solidFill>
                  <a:schemeClr val="tx1"/>
                </a:solidFill>
              </a:rPr>
              <a:t>The big idea of Unit 9</a:t>
            </a:r>
          </a:p>
          <a:p>
            <a:pPr lvl="1" algn="l">
              <a:buFont typeface="Arial" pitchFamily="34" charset="0"/>
              <a:buChar char="•"/>
            </a:pPr>
            <a:r>
              <a:rPr lang="en-US" sz="3000" dirty="0" smtClean="0">
                <a:solidFill>
                  <a:schemeClr val="tx1"/>
                </a:solidFill>
              </a:rPr>
              <a:t> Incorporating SMPs into circle and volume tasks</a:t>
            </a:r>
            <a:endParaRPr lang="en-US" sz="2600" dirty="0" smtClean="0">
              <a:solidFill>
                <a:schemeClr val="tx1"/>
              </a:solidFill>
            </a:endParaRPr>
          </a:p>
          <a:p>
            <a:pPr lvl="1" algn="l">
              <a:buFont typeface="Arial" pitchFamily="34" charset="0"/>
              <a:buChar char="•"/>
            </a:pPr>
            <a:r>
              <a:rPr lang="en-US" sz="3000" dirty="0" smtClean="0">
                <a:solidFill>
                  <a:schemeClr val="tx1"/>
                </a:solidFill>
              </a:rPr>
              <a:t> Resources</a:t>
            </a: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takeaway2.jpg"/>
          <p:cNvPicPr>
            <a:picLocks noChangeAspect="1"/>
          </p:cNvPicPr>
          <p:nvPr/>
        </p:nvPicPr>
        <p:blipFill>
          <a:blip r:embed="rId4" cstate="print"/>
          <a:stretch>
            <a:fillRect/>
          </a:stretch>
        </p:blipFill>
        <p:spPr>
          <a:xfrm>
            <a:off x="3378698" y="3429000"/>
            <a:ext cx="5079502" cy="2362200"/>
          </a:xfrm>
          <a:prstGeom prst="rect">
            <a:avLst/>
          </a:prstGeom>
          <a:scene3d>
            <a:camera prst="orthographicFront"/>
            <a:lightRig rig="threePt" dir="t"/>
          </a:scene3d>
          <a:sp3d>
            <a:bevelT w="165100" prst="coolSlant"/>
          </a:sp3d>
        </p:spPr>
      </p:pic>
      <p:sp>
        <p:nvSpPr>
          <p:cNvPr id="5"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Welcome!</a:t>
            </a:r>
            <a:endParaRPr lang="en-US" dirty="0">
              <a:latin typeface="Arial Narrow" pitchFamily="34" charset="0"/>
            </a:endParaRPr>
          </a:p>
        </p:txBody>
      </p:sp>
    </p:spTree>
    <p:extLst>
      <p:ext uri="{BB962C8B-B14F-4D97-AF65-F5344CB8AC3E}">
        <p14:creationId xmlns:p14="http://schemas.microsoft.com/office/powerpoint/2010/main" val="11730474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4343400"/>
          </a:xfrm>
        </p:spPr>
        <p:txBody>
          <a:bodyPr/>
          <a:lstStyle/>
          <a:p>
            <a:r>
              <a:rPr lang="en-US" sz="2400" dirty="0" err="1" smtClean="0">
                <a:solidFill>
                  <a:schemeClr val="tx1"/>
                </a:solidFill>
              </a:rPr>
              <a:t>Selina’s</a:t>
            </a:r>
            <a:r>
              <a:rPr lang="en-US" sz="2400" dirty="0" smtClean="0">
                <a:solidFill>
                  <a:schemeClr val="tx1"/>
                </a:solidFill>
              </a:rPr>
              <a:t> </a:t>
            </a:r>
            <a:r>
              <a:rPr lang="en-US" sz="2400" dirty="0">
                <a:solidFill>
                  <a:schemeClr val="tx1"/>
                </a:solidFill>
              </a:rPr>
              <a:t>insurance company offers a discounted rate on her homeowners insurance  policy if the motion detectors can detect motion in at least 90% of her </a:t>
            </a:r>
            <a:r>
              <a:rPr lang="en-US" sz="2400" dirty="0" smtClean="0">
                <a:solidFill>
                  <a:schemeClr val="tx1"/>
                </a:solidFill>
              </a:rPr>
              <a:t>lawn. Would </a:t>
            </a:r>
            <a:r>
              <a:rPr lang="en-US" sz="2400" dirty="0">
                <a:solidFill>
                  <a:schemeClr val="tx1"/>
                </a:solidFill>
              </a:rPr>
              <a:t>both of these placements allow her to receive the discount from her insurance company?</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9" name="Group 8"/>
          <p:cNvGrpSpPr/>
          <p:nvPr/>
        </p:nvGrpSpPr>
        <p:grpSpPr>
          <a:xfrm>
            <a:off x="1447800" y="2667000"/>
            <a:ext cx="6232448" cy="3295967"/>
            <a:chOff x="1456046" y="2266632"/>
            <a:chExt cx="6232448" cy="3295967"/>
          </a:xfrm>
        </p:grpSpPr>
        <p:grpSp>
          <p:nvGrpSpPr>
            <p:cNvPr id="8" name="Group 7"/>
            <p:cNvGrpSpPr/>
            <p:nvPr/>
          </p:nvGrpSpPr>
          <p:grpSpPr>
            <a:xfrm>
              <a:off x="1981200" y="2266632"/>
              <a:ext cx="5707294" cy="3295967"/>
              <a:chOff x="1981200" y="2266632"/>
              <a:chExt cx="5707294" cy="3295967"/>
            </a:xfrm>
          </p:grpSpPr>
          <p:grpSp>
            <p:nvGrpSpPr>
              <p:cNvPr id="7" name="Group 6"/>
              <p:cNvGrpSpPr/>
              <p:nvPr/>
            </p:nvGrpSpPr>
            <p:grpSpPr>
              <a:xfrm>
                <a:off x="1981200" y="3257550"/>
                <a:ext cx="4812470" cy="2305049"/>
                <a:chOff x="1981200" y="3257550"/>
                <a:chExt cx="4812470" cy="2305049"/>
              </a:xfrm>
            </p:grpSpPr>
            <p:grpSp>
              <p:nvGrpSpPr>
                <p:cNvPr id="6" name="Group 5"/>
                <p:cNvGrpSpPr/>
                <p:nvPr/>
              </p:nvGrpSpPr>
              <p:grpSpPr>
                <a:xfrm>
                  <a:off x="1981200" y="3257550"/>
                  <a:ext cx="4812470" cy="1695450"/>
                  <a:chOff x="1981200" y="3257550"/>
                  <a:chExt cx="4812470" cy="1695450"/>
                </a:xfrm>
              </p:grpSpPr>
              <p:pic>
                <p:nvPicPr>
                  <p:cNvPr id="2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3257550"/>
                    <a:ext cx="4812470"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4"/>
                  <p:cNvSpPr/>
                  <p:nvPr/>
                </p:nvSpPr>
                <p:spPr>
                  <a:xfrm>
                    <a:off x="2438400" y="4343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6629400" y="32766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5105400" y="44196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962400" y="4343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Arc 14"/>
                <p:cNvSpPr>
                  <a:spLocks noChangeAspect="1"/>
                </p:cNvSpPr>
                <p:nvPr/>
              </p:nvSpPr>
              <p:spPr>
                <a:xfrm>
                  <a:off x="4089289" y="3436668"/>
                  <a:ext cx="2125894" cy="2125931"/>
                </a:xfrm>
                <a:prstGeom prst="arc">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2" name="Arc 11"/>
              <p:cNvSpPr>
                <a:spLocks noChangeAspect="1"/>
              </p:cNvSpPr>
              <p:nvPr/>
            </p:nvSpPr>
            <p:spPr>
              <a:xfrm flipH="1">
                <a:off x="2979506" y="3419834"/>
                <a:ext cx="2125894" cy="2125931"/>
              </a:xfrm>
              <a:prstGeom prst="arc">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Arc 13"/>
              <p:cNvSpPr>
                <a:spLocks noChangeAspect="1"/>
              </p:cNvSpPr>
              <p:nvPr/>
            </p:nvSpPr>
            <p:spPr>
              <a:xfrm flipH="1" flipV="1">
                <a:off x="5562600" y="2266632"/>
                <a:ext cx="2125894" cy="2125931"/>
              </a:xfrm>
              <a:prstGeom prst="arc">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3" name="Arc 12"/>
            <p:cNvSpPr>
              <a:spLocks noChangeAspect="1"/>
            </p:cNvSpPr>
            <p:nvPr/>
          </p:nvSpPr>
          <p:spPr>
            <a:xfrm>
              <a:off x="1456046" y="3419834"/>
              <a:ext cx="2125354" cy="2125391"/>
            </a:xfrm>
            <a:prstGeom prst="arc">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42378132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4343400"/>
          </a:xfrm>
        </p:spPr>
        <p:txBody>
          <a:bodyPr/>
          <a:lstStyle/>
          <a:p>
            <a:r>
              <a:rPr lang="en-US" sz="2400" dirty="0" smtClean="0">
                <a:solidFill>
                  <a:schemeClr val="tx1"/>
                </a:solidFill>
              </a:rPr>
              <a:t>Computing </a:t>
            </a:r>
            <a:r>
              <a:rPr lang="en-US" sz="2400" dirty="0">
                <a:solidFill>
                  <a:schemeClr val="tx1"/>
                </a:solidFill>
              </a:rPr>
              <a:t>the area </a:t>
            </a:r>
            <a:r>
              <a:rPr lang="en-US" sz="2400" dirty="0" smtClean="0">
                <a:solidFill>
                  <a:schemeClr val="tx1"/>
                </a:solidFill>
              </a:rPr>
              <a:t>detected </a:t>
            </a:r>
            <a:r>
              <a:rPr lang="en-US" sz="2400" dirty="0">
                <a:solidFill>
                  <a:schemeClr val="tx1"/>
                </a:solidFill>
              </a:rPr>
              <a:t>if </a:t>
            </a:r>
            <a:r>
              <a:rPr lang="en-US" sz="2400" dirty="0" err="1">
                <a:solidFill>
                  <a:schemeClr val="tx1"/>
                </a:solidFill>
              </a:rPr>
              <a:t>Selina</a:t>
            </a:r>
            <a:r>
              <a:rPr lang="en-US" sz="2400" dirty="0">
                <a:solidFill>
                  <a:schemeClr val="tx1"/>
                </a:solidFill>
              </a:rPr>
              <a:t> </a:t>
            </a:r>
            <a:r>
              <a:rPr lang="en-US" sz="2400" dirty="0" smtClean="0">
                <a:solidFill>
                  <a:schemeClr val="tx1"/>
                </a:solidFill>
              </a:rPr>
              <a:t>places </a:t>
            </a:r>
            <a:r>
              <a:rPr lang="en-US" sz="2400" dirty="0">
                <a:solidFill>
                  <a:schemeClr val="tx1"/>
                </a:solidFill>
              </a:rPr>
              <a:t>the two </a:t>
            </a:r>
            <a:r>
              <a:rPr lang="en-US" sz="2400" dirty="0" smtClean="0">
                <a:solidFill>
                  <a:schemeClr val="tx1"/>
                </a:solidFill>
              </a:rPr>
              <a:t>motion detectors on the back corners of her house.</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10" name="Group 9"/>
          <p:cNvGrpSpPr/>
          <p:nvPr/>
        </p:nvGrpSpPr>
        <p:grpSpPr>
          <a:xfrm>
            <a:off x="1698600" y="2667000"/>
            <a:ext cx="6150000" cy="3810000"/>
            <a:chOff x="1698600" y="2667000"/>
            <a:chExt cx="6150000" cy="3810000"/>
          </a:xfrm>
        </p:grpSpPr>
        <p:pic>
          <p:nvPicPr>
            <p:cNvPr id="2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8600" y="2667000"/>
              <a:ext cx="61500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Oval 18"/>
            <p:cNvSpPr/>
            <p:nvPr/>
          </p:nvSpPr>
          <p:spPr>
            <a:xfrm>
              <a:off x="3421380" y="45720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943600" y="45720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5873008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398836" y="1919719"/>
            <a:ext cx="3903980" cy="2406015"/>
            <a:chOff x="5398836" y="1919719"/>
            <a:chExt cx="3903980" cy="2406015"/>
          </a:xfrm>
        </p:grpSpPr>
        <p:grpSp>
          <p:nvGrpSpPr>
            <p:cNvPr id="9" name="Group 8"/>
            <p:cNvGrpSpPr/>
            <p:nvPr/>
          </p:nvGrpSpPr>
          <p:grpSpPr>
            <a:xfrm>
              <a:off x="5398836" y="1919719"/>
              <a:ext cx="3903980" cy="2406015"/>
              <a:chOff x="0" y="0"/>
              <a:chExt cx="3903980" cy="2406527"/>
            </a:xfrm>
          </p:grpSpPr>
          <p:sp>
            <p:nvSpPr>
              <p:cNvPr id="10" name="Rectangle 9"/>
              <p:cNvSpPr/>
              <p:nvPr/>
            </p:nvSpPr>
            <p:spPr>
              <a:xfrm>
                <a:off x="730333" y="0"/>
                <a:ext cx="2410691" cy="15141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2" name="Group 11"/>
              <p:cNvGrpSpPr/>
              <p:nvPr/>
            </p:nvGrpSpPr>
            <p:grpSpPr>
              <a:xfrm>
                <a:off x="0" y="47501"/>
                <a:ext cx="3903980" cy="2359026"/>
                <a:chOff x="0" y="0"/>
                <a:chExt cx="3903980" cy="2359026"/>
              </a:xfrm>
            </p:grpSpPr>
            <p:grpSp>
              <p:nvGrpSpPr>
                <p:cNvPr id="13" name="Group 12"/>
                <p:cNvGrpSpPr/>
                <p:nvPr/>
              </p:nvGrpSpPr>
              <p:grpSpPr>
                <a:xfrm>
                  <a:off x="1122218" y="451262"/>
                  <a:ext cx="1647215" cy="790386"/>
                  <a:chOff x="0" y="0"/>
                  <a:chExt cx="1647215" cy="790386"/>
                </a:xfrm>
              </p:grpSpPr>
              <p:cxnSp>
                <p:nvCxnSpPr>
                  <p:cNvPr id="29" name="Straight Connector 28"/>
                  <p:cNvCxnSpPr/>
                  <p:nvPr/>
                </p:nvCxnSpPr>
                <p:spPr>
                  <a:xfrm flipH="1">
                    <a:off x="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81346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831273" y="5938"/>
                    <a:ext cx="0" cy="78444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0" y="0"/>
                  <a:ext cx="3903980" cy="2359026"/>
                  <a:chOff x="0" y="0"/>
                  <a:chExt cx="3903980" cy="2359026"/>
                </a:xfrm>
              </p:grpSpPr>
              <p:grpSp>
                <p:nvGrpSpPr>
                  <p:cNvPr id="15" name="Group 14"/>
                  <p:cNvGrpSpPr>
                    <a:grpSpLocks noChangeAspect="1"/>
                  </p:cNvGrpSpPr>
                  <p:nvPr/>
                </p:nvGrpSpPr>
                <p:grpSpPr>
                  <a:xfrm>
                    <a:off x="0" y="0"/>
                    <a:ext cx="3903980" cy="2359026"/>
                    <a:chOff x="0" y="0"/>
                    <a:chExt cx="2597702" cy="1570868"/>
                  </a:xfrm>
                </p:grpSpPr>
                <p:grpSp>
                  <p:nvGrpSpPr>
                    <p:cNvPr id="23" name="Group 22"/>
                    <p:cNvGrpSpPr/>
                    <p:nvPr/>
                  </p:nvGrpSpPr>
                  <p:grpSpPr>
                    <a:xfrm>
                      <a:off x="730332" y="0"/>
                      <a:ext cx="1137285" cy="840624"/>
                      <a:chOff x="320634" y="0"/>
                      <a:chExt cx="1137615" cy="840732"/>
                    </a:xfrm>
                  </p:grpSpPr>
                  <p:sp>
                    <p:nvSpPr>
                      <p:cNvPr id="26" name="Rectangle 25"/>
                      <p:cNvSpPr/>
                      <p:nvPr/>
                    </p:nvSpPr>
                    <p:spPr>
                      <a:xfrm>
                        <a:off x="338447" y="0"/>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7" name="Oval 26"/>
                      <p:cNvSpPr/>
                      <p:nvPr/>
                    </p:nvSpPr>
                    <p:spPr>
                      <a:xfrm>
                        <a:off x="320634" y="78971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8" name="Oval 27"/>
                      <p:cNvSpPr/>
                      <p:nvPr/>
                    </p:nvSpPr>
                    <p:spPr>
                      <a:xfrm>
                        <a:off x="1413164" y="795647"/>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4" name="Arc 23"/>
                    <p:cNvSpPr>
                      <a:spLocks noChangeAspect="1"/>
                    </p:cNvSpPr>
                    <p:nvPr/>
                  </p:nvSpPr>
                  <p:spPr>
                    <a:xfrm>
                      <a:off x="0" y="71252"/>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5" name="Arc 24"/>
                    <p:cNvSpPr>
                      <a:spLocks noChangeAspect="1"/>
                    </p:cNvSpPr>
                    <p:nvPr/>
                  </p:nvSpPr>
                  <p:spPr>
                    <a:xfrm flipH="1">
                      <a:off x="1098467" y="65315"/>
                      <a:ext cx="1499235" cy="1499235"/>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6" name="Text Box 121"/>
                  <p:cNvSpPr txBox="1"/>
                  <p:nvPr/>
                </p:nvSpPr>
                <p:spPr>
                  <a:xfrm>
                    <a:off x="890650"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17" name="Text Box 122"/>
                  <p:cNvSpPr txBox="1"/>
                  <p:nvPr/>
                </p:nvSpPr>
                <p:spPr>
                  <a:xfrm>
                    <a:off x="2778826"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18" name="Text Box 123"/>
                  <p:cNvSpPr txBox="1"/>
                  <p:nvPr/>
                </p:nvSpPr>
                <p:spPr>
                  <a:xfrm>
                    <a:off x="1810987" y="118753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M</a:t>
                    </a:r>
                    <a:endParaRPr lang="en-US" sz="1100">
                      <a:effectLst/>
                      <a:ea typeface="Calibri"/>
                      <a:cs typeface="Times New Roman"/>
                    </a:endParaRPr>
                  </a:p>
                </p:txBody>
              </p:sp>
              <p:sp>
                <p:nvSpPr>
                  <p:cNvPr id="22" name="Text Box 124"/>
                  <p:cNvSpPr txBox="1"/>
                  <p:nvPr/>
                </p:nvSpPr>
                <p:spPr>
                  <a:xfrm>
                    <a:off x="1822863" y="219694"/>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grpSp>
          </p:grpSp>
        </p:grpSp>
        <p:sp>
          <p:nvSpPr>
            <p:cNvPr id="19" name="Oval 18"/>
            <p:cNvSpPr/>
            <p:nvPr/>
          </p:nvSpPr>
          <p:spPr>
            <a:xfrm>
              <a:off x="80772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4770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311260" cy="4343400"/>
          </a:xfrm>
        </p:spPr>
        <p:txBody>
          <a:bodyPr/>
          <a:lstStyle/>
          <a:p>
            <a:r>
              <a:rPr lang="en-US" sz="2400" dirty="0" smtClean="0">
                <a:solidFill>
                  <a:schemeClr val="tx1"/>
                </a:solidFill>
              </a:rPr>
              <a:t>Computing the area detected if </a:t>
            </a:r>
            <a:r>
              <a:rPr lang="en-US" sz="2400" dirty="0" err="1" smtClean="0">
                <a:solidFill>
                  <a:schemeClr val="tx1"/>
                </a:solidFill>
              </a:rPr>
              <a:t>Selina</a:t>
            </a:r>
            <a:r>
              <a:rPr lang="en-US" sz="2400" dirty="0" smtClean="0">
                <a:solidFill>
                  <a:schemeClr val="tx1"/>
                </a:solidFill>
              </a:rPr>
              <a:t> places the two motion detectors on the back corners of her house.</a:t>
            </a:r>
          </a:p>
          <a:p>
            <a:endParaRPr lang="en-US" sz="1000" dirty="0" smtClean="0">
              <a:solidFill>
                <a:schemeClr val="tx1"/>
              </a:solidFill>
            </a:endParaRPr>
          </a:p>
          <a:p>
            <a:pPr algn="l"/>
            <a:r>
              <a:rPr lang="en-US" sz="2400" dirty="0" smtClean="0">
                <a:solidFill>
                  <a:schemeClr val="tx1"/>
                </a:solidFill>
              </a:rPr>
              <a:t>The detected area is comprised of the area of</a:t>
            </a:r>
          </a:p>
          <a:p>
            <a:pPr algn="l"/>
            <a:r>
              <a:rPr lang="en-US" sz="2400" dirty="0" smtClean="0">
                <a:solidFill>
                  <a:schemeClr val="tx1"/>
                </a:solidFill>
              </a:rPr>
              <a:t>isosceles triangle AXB and two circular sectors.</a:t>
            </a:r>
          </a:p>
          <a:p>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spTree>
    <p:extLst>
      <p:ext uri="{BB962C8B-B14F-4D97-AF65-F5344CB8AC3E}">
        <p14:creationId xmlns:p14="http://schemas.microsoft.com/office/powerpoint/2010/main" val="36355441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398836" y="1919719"/>
            <a:ext cx="3903980" cy="2406015"/>
            <a:chOff x="5398836" y="1919719"/>
            <a:chExt cx="3903980" cy="2406015"/>
          </a:xfrm>
        </p:grpSpPr>
        <p:grpSp>
          <p:nvGrpSpPr>
            <p:cNvPr id="9" name="Group 8"/>
            <p:cNvGrpSpPr/>
            <p:nvPr/>
          </p:nvGrpSpPr>
          <p:grpSpPr>
            <a:xfrm>
              <a:off x="5398836" y="1919719"/>
              <a:ext cx="3903980" cy="2406015"/>
              <a:chOff x="0" y="0"/>
              <a:chExt cx="3903980" cy="2406527"/>
            </a:xfrm>
          </p:grpSpPr>
          <p:sp>
            <p:nvSpPr>
              <p:cNvPr id="10" name="Rectangle 9"/>
              <p:cNvSpPr/>
              <p:nvPr/>
            </p:nvSpPr>
            <p:spPr>
              <a:xfrm>
                <a:off x="730333" y="0"/>
                <a:ext cx="2410691" cy="15141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2" name="Group 11"/>
              <p:cNvGrpSpPr/>
              <p:nvPr/>
            </p:nvGrpSpPr>
            <p:grpSpPr>
              <a:xfrm>
                <a:off x="0" y="47501"/>
                <a:ext cx="3903980" cy="2359026"/>
                <a:chOff x="0" y="0"/>
                <a:chExt cx="3903980" cy="2359026"/>
              </a:xfrm>
            </p:grpSpPr>
            <p:grpSp>
              <p:nvGrpSpPr>
                <p:cNvPr id="13" name="Group 12"/>
                <p:cNvGrpSpPr/>
                <p:nvPr/>
              </p:nvGrpSpPr>
              <p:grpSpPr>
                <a:xfrm>
                  <a:off x="1122218" y="451262"/>
                  <a:ext cx="1647215" cy="790386"/>
                  <a:chOff x="0" y="0"/>
                  <a:chExt cx="1647215" cy="790386"/>
                </a:xfrm>
              </p:grpSpPr>
              <p:cxnSp>
                <p:nvCxnSpPr>
                  <p:cNvPr id="29" name="Straight Connector 28"/>
                  <p:cNvCxnSpPr/>
                  <p:nvPr/>
                </p:nvCxnSpPr>
                <p:spPr>
                  <a:xfrm flipH="1">
                    <a:off x="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81346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831273" y="5938"/>
                    <a:ext cx="0" cy="78444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0" y="0"/>
                  <a:ext cx="3903980" cy="2359026"/>
                  <a:chOff x="0" y="0"/>
                  <a:chExt cx="3903980" cy="2359026"/>
                </a:xfrm>
              </p:grpSpPr>
              <p:grpSp>
                <p:nvGrpSpPr>
                  <p:cNvPr id="15" name="Group 14"/>
                  <p:cNvGrpSpPr>
                    <a:grpSpLocks noChangeAspect="1"/>
                  </p:cNvGrpSpPr>
                  <p:nvPr/>
                </p:nvGrpSpPr>
                <p:grpSpPr>
                  <a:xfrm>
                    <a:off x="0" y="0"/>
                    <a:ext cx="3903980" cy="2359026"/>
                    <a:chOff x="0" y="0"/>
                    <a:chExt cx="2597702" cy="1570868"/>
                  </a:xfrm>
                </p:grpSpPr>
                <p:grpSp>
                  <p:nvGrpSpPr>
                    <p:cNvPr id="23" name="Group 22"/>
                    <p:cNvGrpSpPr/>
                    <p:nvPr/>
                  </p:nvGrpSpPr>
                  <p:grpSpPr>
                    <a:xfrm>
                      <a:off x="730332" y="0"/>
                      <a:ext cx="1137285" cy="840624"/>
                      <a:chOff x="320634" y="0"/>
                      <a:chExt cx="1137615" cy="840732"/>
                    </a:xfrm>
                  </p:grpSpPr>
                  <p:sp>
                    <p:nvSpPr>
                      <p:cNvPr id="26" name="Rectangle 25"/>
                      <p:cNvSpPr/>
                      <p:nvPr/>
                    </p:nvSpPr>
                    <p:spPr>
                      <a:xfrm>
                        <a:off x="338447" y="0"/>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7" name="Oval 26"/>
                      <p:cNvSpPr/>
                      <p:nvPr/>
                    </p:nvSpPr>
                    <p:spPr>
                      <a:xfrm>
                        <a:off x="320634" y="78971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8" name="Oval 27"/>
                      <p:cNvSpPr/>
                      <p:nvPr/>
                    </p:nvSpPr>
                    <p:spPr>
                      <a:xfrm>
                        <a:off x="1413164" y="795647"/>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4" name="Arc 23"/>
                    <p:cNvSpPr>
                      <a:spLocks noChangeAspect="1"/>
                    </p:cNvSpPr>
                    <p:nvPr/>
                  </p:nvSpPr>
                  <p:spPr>
                    <a:xfrm>
                      <a:off x="0" y="71252"/>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5" name="Arc 24"/>
                    <p:cNvSpPr>
                      <a:spLocks noChangeAspect="1"/>
                    </p:cNvSpPr>
                    <p:nvPr/>
                  </p:nvSpPr>
                  <p:spPr>
                    <a:xfrm flipH="1">
                      <a:off x="1098467" y="65315"/>
                      <a:ext cx="1499235" cy="1499235"/>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6" name="Text Box 121"/>
                  <p:cNvSpPr txBox="1"/>
                  <p:nvPr/>
                </p:nvSpPr>
                <p:spPr>
                  <a:xfrm>
                    <a:off x="890650"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17" name="Text Box 122"/>
                  <p:cNvSpPr txBox="1"/>
                  <p:nvPr/>
                </p:nvSpPr>
                <p:spPr>
                  <a:xfrm>
                    <a:off x="2778826"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18" name="Text Box 123"/>
                  <p:cNvSpPr txBox="1"/>
                  <p:nvPr/>
                </p:nvSpPr>
                <p:spPr>
                  <a:xfrm>
                    <a:off x="1810987" y="118753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M</a:t>
                    </a:r>
                    <a:endParaRPr lang="en-US" sz="1100">
                      <a:effectLst/>
                      <a:ea typeface="Calibri"/>
                      <a:cs typeface="Times New Roman"/>
                    </a:endParaRPr>
                  </a:p>
                </p:txBody>
              </p:sp>
              <p:sp>
                <p:nvSpPr>
                  <p:cNvPr id="22" name="Text Box 124"/>
                  <p:cNvSpPr txBox="1"/>
                  <p:nvPr/>
                </p:nvSpPr>
                <p:spPr>
                  <a:xfrm>
                    <a:off x="1822863" y="219694"/>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grpSp>
          </p:grpSp>
        </p:grpSp>
        <p:sp>
          <p:nvSpPr>
            <p:cNvPr id="19" name="Oval 18"/>
            <p:cNvSpPr/>
            <p:nvPr/>
          </p:nvSpPr>
          <p:spPr>
            <a:xfrm>
              <a:off x="80772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4770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311260" cy="4343400"/>
          </a:xfrm>
        </p:spPr>
        <p:txBody>
          <a:bodyPr/>
          <a:lstStyle/>
          <a:p>
            <a:r>
              <a:rPr lang="en-US" sz="2400" dirty="0" smtClean="0">
                <a:solidFill>
                  <a:schemeClr val="tx1"/>
                </a:solidFill>
              </a:rPr>
              <a:t>Computing the area detected if </a:t>
            </a:r>
            <a:r>
              <a:rPr lang="en-US" sz="2400" dirty="0" err="1" smtClean="0">
                <a:solidFill>
                  <a:schemeClr val="tx1"/>
                </a:solidFill>
              </a:rPr>
              <a:t>Selina</a:t>
            </a:r>
            <a:r>
              <a:rPr lang="en-US" sz="2400" dirty="0" smtClean="0">
                <a:solidFill>
                  <a:schemeClr val="tx1"/>
                </a:solidFill>
              </a:rPr>
              <a:t> places the two motion detectors on the back corners of her house.</a:t>
            </a:r>
          </a:p>
          <a:p>
            <a:endParaRPr lang="en-US" sz="1000" dirty="0" smtClean="0">
              <a:solidFill>
                <a:schemeClr val="tx1"/>
              </a:solidFill>
            </a:endParaRPr>
          </a:p>
          <a:p>
            <a:pPr algn="l"/>
            <a:r>
              <a:rPr lang="en-US" sz="2400" dirty="0">
                <a:solidFill>
                  <a:schemeClr val="tx1"/>
                </a:solidFill>
              </a:rPr>
              <a:t>The detected area is comprised of the area of</a:t>
            </a:r>
          </a:p>
          <a:p>
            <a:pPr algn="l"/>
            <a:r>
              <a:rPr lang="en-US" sz="2400" dirty="0">
                <a:solidFill>
                  <a:schemeClr val="tx1"/>
                </a:solidFill>
              </a:rPr>
              <a:t>isosceles triangle AXB and two circular sectors.</a:t>
            </a:r>
          </a:p>
          <a:p>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mc:AlternateContent xmlns:mc="http://schemas.openxmlformats.org/markup-compatibility/2006" xmlns:a14="http://schemas.microsoft.com/office/drawing/2010/main">
        <mc:Choice Requires="a14">
          <p:sp>
            <p:nvSpPr>
              <p:cNvPr id="6" name="Rectangle 5"/>
              <p:cNvSpPr/>
              <p:nvPr/>
            </p:nvSpPr>
            <p:spPr>
              <a:xfrm>
                <a:off x="228600" y="3508836"/>
                <a:ext cx="4572000" cy="871649"/>
              </a:xfrm>
              <a:prstGeom prst="rect">
                <a:avLst/>
              </a:prstGeom>
            </p:spPr>
            <p:txBody>
              <a:bodyPr>
                <a:spAutoFit/>
              </a:bodyPr>
              <a:lstStyle/>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rPr>
                        <m:t>=</m:t>
                      </m:r>
                      <m:box>
                        <m:boxPr>
                          <m:ctrlPr>
                            <a:rPr lang="en-US" sz="2800" i="1">
                              <a:latin typeface="Cambria Math"/>
                            </a:rPr>
                          </m:ctrlPr>
                        </m:boxPr>
                        <m:e>
                          <m:argPr>
                            <m:argSz m:val="-1"/>
                          </m:argPr>
                          <m:f>
                            <m:fPr>
                              <m:ctrlPr>
                                <a:rPr lang="en-US" sz="2800" i="1">
                                  <a:latin typeface="Cambria Math"/>
                                </a:rPr>
                              </m:ctrlPr>
                            </m:fPr>
                            <m:num>
                              <m:r>
                                <a:rPr lang="en-US" sz="2800" i="1">
                                  <a:latin typeface="Cambria Math"/>
                                </a:rPr>
                                <m:t>1</m:t>
                              </m:r>
                            </m:num>
                            <m:den>
                              <m:r>
                                <a:rPr lang="en-US" sz="2800" i="1">
                                  <a:latin typeface="Cambria Math"/>
                                </a:rPr>
                                <m:t>2</m:t>
                              </m:r>
                            </m:den>
                          </m:f>
                          <m:r>
                            <a:rPr lang="en-US" sz="2800" i="1">
                              <a:latin typeface="Cambria Math"/>
                              <a:ea typeface="Cambria Math"/>
                            </a:rPr>
                            <m:t>∙</m:t>
                          </m:r>
                          <m:r>
                            <a:rPr lang="en-US" sz="2800" i="1">
                              <a:latin typeface="Cambria Math"/>
                            </a:rPr>
                            <m:t>𝑋𝑀</m:t>
                          </m:r>
                          <m:r>
                            <a:rPr lang="en-US" sz="2800" i="1">
                              <a:latin typeface="Cambria Math"/>
                              <a:ea typeface="Cambria Math"/>
                            </a:rPr>
                            <m:t>∙</m:t>
                          </m:r>
                          <m:r>
                            <a:rPr lang="en-US" sz="2800" i="1">
                              <a:latin typeface="Cambria Math"/>
                              <a:ea typeface="Cambria Math"/>
                            </a:rPr>
                            <m:t>𝐴𝐵</m:t>
                          </m:r>
                        </m:e>
                      </m:box>
                    </m:oMath>
                  </m:oMathPara>
                </a14:m>
                <a:endParaRPr lang="en-US" sz="2800" dirty="0"/>
              </a:p>
              <a:p>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228600" y="3508836"/>
                <a:ext cx="4572000" cy="871649"/>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4114550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398836" y="1919719"/>
            <a:ext cx="3903980" cy="2406015"/>
            <a:chOff x="5398836" y="1919719"/>
            <a:chExt cx="3903980" cy="2406015"/>
          </a:xfrm>
        </p:grpSpPr>
        <p:grpSp>
          <p:nvGrpSpPr>
            <p:cNvPr id="9" name="Group 8"/>
            <p:cNvGrpSpPr/>
            <p:nvPr/>
          </p:nvGrpSpPr>
          <p:grpSpPr>
            <a:xfrm>
              <a:off x="5398836" y="1919719"/>
              <a:ext cx="3903980" cy="2406015"/>
              <a:chOff x="0" y="0"/>
              <a:chExt cx="3903980" cy="2406527"/>
            </a:xfrm>
          </p:grpSpPr>
          <p:sp>
            <p:nvSpPr>
              <p:cNvPr id="10" name="Rectangle 9"/>
              <p:cNvSpPr/>
              <p:nvPr/>
            </p:nvSpPr>
            <p:spPr>
              <a:xfrm>
                <a:off x="730333" y="0"/>
                <a:ext cx="2410691" cy="15141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2" name="Group 11"/>
              <p:cNvGrpSpPr/>
              <p:nvPr/>
            </p:nvGrpSpPr>
            <p:grpSpPr>
              <a:xfrm>
                <a:off x="0" y="47501"/>
                <a:ext cx="3903980" cy="2359026"/>
                <a:chOff x="0" y="0"/>
                <a:chExt cx="3903980" cy="2359026"/>
              </a:xfrm>
            </p:grpSpPr>
            <p:grpSp>
              <p:nvGrpSpPr>
                <p:cNvPr id="13" name="Group 12"/>
                <p:cNvGrpSpPr/>
                <p:nvPr/>
              </p:nvGrpSpPr>
              <p:grpSpPr>
                <a:xfrm>
                  <a:off x="1122218" y="451262"/>
                  <a:ext cx="1647215" cy="790386"/>
                  <a:chOff x="0" y="0"/>
                  <a:chExt cx="1647215" cy="790386"/>
                </a:xfrm>
              </p:grpSpPr>
              <p:cxnSp>
                <p:nvCxnSpPr>
                  <p:cNvPr id="29" name="Straight Connector 28"/>
                  <p:cNvCxnSpPr/>
                  <p:nvPr/>
                </p:nvCxnSpPr>
                <p:spPr>
                  <a:xfrm flipH="1">
                    <a:off x="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81346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831273" y="5938"/>
                    <a:ext cx="0" cy="78444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0" y="0"/>
                  <a:ext cx="3903980" cy="2359026"/>
                  <a:chOff x="0" y="0"/>
                  <a:chExt cx="3903980" cy="2359026"/>
                </a:xfrm>
              </p:grpSpPr>
              <p:grpSp>
                <p:nvGrpSpPr>
                  <p:cNvPr id="15" name="Group 14"/>
                  <p:cNvGrpSpPr>
                    <a:grpSpLocks noChangeAspect="1"/>
                  </p:cNvGrpSpPr>
                  <p:nvPr/>
                </p:nvGrpSpPr>
                <p:grpSpPr>
                  <a:xfrm>
                    <a:off x="0" y="0"/>
                    <a:ext cx="3903980" cy="2359026"/>
                    <a:chOff x="0" y="0"/>
                    <a:chExt cx="2597702" cy="1570868"/>
                  </a:xfrm>
                </p:grpSpPr>
                <p:grpSp>
                  <p:nvGrpSpPr>
                    <p:cNvPr id="23" name="Group 22"/>
                    <p:cNvGrpSpPr/>
                    <p:nvPr/>
                  </p:nvGrpSpPr>
                  <p:grpSpPr>
                    <a:xfrm>
                      <a:off x="730332" y="0"/>
                      <a:ext cx="1137285" cy="840624"/>
                      <a:chOff x="320634" y="0"/>
                      <a:chExt cx="1137615" cy="840732"/>
                    </a:xfrm>
                  </p:grpSpPr>
                  <p:sp>
                    <p:nvSpPr>
                      <p:cNvPr id="26" name="Rectangle 25"/>
                      <p:cNvSpPr/>
                      <p:nvPr/>
                    </p:nvSpPr>
                    <p:spPr>
                      <a:xfrm>
                        <a:off x="338447" y="0"/>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7" name="Oval 26"/>
                      <p:cNvSpPr/>
                      <p:nvPr/>
                    </p:nvSpPr>
                    <p:spPr>
                      <a:xfrm>
                        <a:off x="320634" y="78971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8" name="Oval 27"/>
                      <p:cNvSpPr/>
                      <p:nvPr/>
                    </p:nvSpPr>
                    <p:spPr>
                      <a:xfrm>
                        <a:off x="1413164" y="795647"/>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4" name="Arc 23"/>
                    <p:cNvSpPr>
                      <a:spLocks noChangeAspect="1"/>
                    </p:cNvSpPr>
                    <p:nvPr/>
                  </p:nvSpPr>
                  <p:spPr>
                    <a:xfrm>
                      <a:off x="0" y="71252"/>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5" name="Arc 24"/>
                    <p:cNvSpPr>
                      <a:spLocks noChangeAspect="1"/>
                    </p:cNvSpPr>
                    <p:nvPr/>
                  </p:nvSpPr>
                  <p:spPr>
                    <a:xfrm flipH="1">
                      <a:off x="1098467" y="65315"/>
                      <a:ext cx="1499235" cy="1499235"/>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6" name="Text Box 121"/>
                  <p:cNvSpPr txBox="1"/>
                  <p:nvPr/>
                </p:nvSpPr>
                <p:spPr>
                  <a:xfrm>
                    <a:off x="890650"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17" name="Text Box 122"/>
                  <p:cNvSpPr txBox="1"/>
                  <p:nvPr/>
                </p:nvSpPr>
                <p:spPr>
                  <a:xfrm>
                    <a:off x="2778826"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18" name="Text Box 123"/>
                  <p:cNvSpPr txBox="1"/>
                  <p:nvPr/>
                </p:nvSpPr>
                <p:spPr>
                  <a:xfrm>
                    <a:off x="1810987" y="118753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M</a:t>
                    </a:r>
                    <a:endParaRPr lang="en-US" sz="1100">
                      <a:effectLst/>
                      <a:ea typeface="Calibri"/>
                      <a:cs typeface="Times New Roman"/>
                    </a:endParaRPr>
                  </a:p>
                </p:txBody>
              </p:sp>
              <p:sp>
                <p:nvSpPr>
                  <p:cNvPr id="22" name="Text Box 124"/>
                  <p:cNvSpPr txBox="1"/>
                  <p:nvPr/>
                </p:nvSpPr>
                <p:spPr>
                  <a:xfrm>
                    <a:off x="1822863" y="219694"/>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grpSp>
          </p:grpSp>
        </p:grpSp>
        <p:sp>
          <p:nvSpPr>
            <p:cNvPr id="19" name="Oval 18"/>
            <p:cNvSpPr/>
            <p:nvPr/>
          </p:nvSpPr>
          <p:spPr>
            <a:xfrm>
              <a:off x="80772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4770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311260" cy="4343400"/>
          </a:xfrm>
        </p:spPr>
        <p:txBody>
          <a:bodyPr/>
          <a:lstStyle/>
          <a:p>
            <a:r>
              <a:rPr lang="en-US" sz="2400" dirty="0" smtClean="0">
                <a:solidFill>
                  <a:schemeClr val="tx1"/>
                </a:solidFill>
              </a:rPr>
              <a:t>Computing the area detected if </a:t>
            </a:r>
            <a:r>
              <a:rPr lang="en-US" sz="2400" dirty="0" err="1" smtClean="0">
                <a:solidFill>
                  <a:schemeClr val="tx1"/>
                </a:solidFill>
              </a:rPr>
              <a:t>Selina</a:t>
            </a:r>
            <a:r>
              <a:rPr lang="en-US" sz="2400" dirty="0" smtClean="0">
                <a:solidFill>
                  <a:schemeClr val="tx1"/>
                </a:solidFill>
              </a:rPr>
              <a:t> places the two motion detectors on the back corners of her house.</a:t>
            </a:r>
          </a:p>
          <a:p>
            <a:endParaRPr lang="en-US" sz="1000" dirty="0" smtClean="0">
              <a:solidFill>
                <a:schemeClr val="tx1"/>
              </a:solidFill>
            </a:endParaRPr>
          </a:p>
          <a:p>
            <a:pPr algn="l"/>
            <a:r>
              <a:rPr lang="en-US" sz="2400" dirty="0">
                <a:solidFill>
                  <a:schemeClr val="tx1"/>
                </a:solidFill>
              </a:rPr>
              <a:t>The detected area is comprised of the area of</a:t>
            </a:r>
          </a:p>
          <a:p>
            <a:pPr algn="l"/>
            <a:r>
              <a:rPr lang="en-US" sz="2400" dirty="0">
                <a:solidFill>
                  <a:schemeClr val="tx1"/>
                </a:solidFill>
              </a:rPr>
              <a:t>isosceles triangle AXB and two circular sectors.</a:t>
            </a:r>
          </a:p>
          <a:p>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mc:AlternateContent xmlns:mc="http://schemas.openxmlformats.org/markup-compatibility/2006" xmlns:a14="http://schemas.microsoft.com/office/drawing/2010/main">
        <mc:Choice Requires="a14">
          <p:sp>
            <p:nvSpPr>
              <p:cNvPr id="6" name="Rectangle 5"/>
              <p:cNvSpPr/>
              <p:nvPr/>
            </p:nvSpPr>
            <p:spPr>
              <a:xfrm>
                <a:off x="228600" y="3508836"/>
                <a:ext cx="4572000" cy="594650"/>
              </a:xfrm>
              <a:prstGeom prst="rect">
                <a:avLst/>
              </a:prstGeom>
            </p:spPr>
            <p:txBody>
              <a:bodyPr>
                <a:spAutoFit/>
              </a:bodyPr>
              <a:lstStyle/>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rPr>
                        <m:t>=</m:t>
                      </m:r>
                      <m:box>
                        <m:boxPr>
                          <m:ctrlPr>
                            <a:rPr lang="en-US" sz="2800" i="1">
                              <a:latin typeface="Cambria Math"/>
                            </a:rPr>
                          </m:ctrlPr>
                        </m:boxPr>
                        <m:e>
                          <m:argPr>
                            <m:argSz m:val="-1"/>
                          </m:argPr>
                          <m:f>
                            <m:fPr>
                              <m:ctrlPr>
                                <a:rPr lang="en-US" sz="2800" i="1">
                                  <a:latin typeface="Cambria Math"/>
                                </a:rPr>
                              </m:ctrlPr>
                            </m:fPr>
                            <m:num>
                              <m:r>
                                <a:rPr lang="en-US" sz="2800" i="1">
                                  <a:latin typeface="Cambria Math"/>
                                </a:rPr>
                                <m:t>1</m:t>
                              </m:r>
                            </m:num>
                            <m:den>
                              <m:r>
                                <a:rPr lang="en-US" sz="2800" i="1">
                                  <a:latin typeface="Cambria Math"/>
                                </a:rPr>
                                <m:t>2</m:t>
                              </m:r>
                            </m:den>
                          </m:f>
                          <m:r>
                            <a:rPr lang="en-US" sz="2800" i="1">
                              <a:latin typeface="Cambria Math"/>
                              <a:ea typeface="Cambria Math"/>
                            </a:rPr>
                            <m:t>∙</m:t>
                          </m:r>
                          <m:r>
                            <a:rPr lang="en-US" sz="2800" i="1">
                              <a:latin typeface="Cambria Math"/>
                            </a:rPr>
                            <m:t>𝑋𝑀</m:t>
                          </m:r>
                          <m:r>
                            <a:rPr lang="en-US" sz="2800" i="1">
                              <a:latin typeface="Cambria Math"/>
                              <a:ea typeface="Cambria Math"/>
                            </a:rPr>
                            <m:t>∙</m:t>
                          </m:r>
                          <m:r>
                            <a:rPr lang="en-US" sz="2800" i="1">
                              <a:latin typeface="Cambria Math"/>
                              <a:ea typeface="Cambria Math"/>
                            </a:rPr>
                            <m:t>𝐴𝐵</m:t>
                          </m:r>
                        </m:e>
                      </m:box>
                    </m:oMath>
                  </m:oMathPara>
                </a14:m>
                <a:endParaRPr lang="en-US" sz="2800" dirty="0"/>
              </a:p>
            </p:txBody>
          </p:sp>
        </mc:Choice>
        <mc:Fallback xmlns="">
          <p:sp>
            <p:nvSpPr>
              <p:cNvPr id="6" name="Rectangle 5"/>
              <p:cNvSpPr>
                <a:spLocks noRot="1" noChangeAspect="1" noMove="1" noResize="1" noEditPoints="1" noAdjustHandles="1" noChangeArrowheads="1" noChangeShapeType="1" noTextEdit="1"/>
              </p:cNvSpPr>
              <p:nvPr/>
            </p:nvSpPr>
            <p:spPr>
              <a:xfrm>
                <a:off x="228600" y="3508836"/>
                <a:ext cx="4572000" cy="594650"/>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6240336" y="3536793"/>
                <a:ext cx="2804679" cy="15696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2400" i="1" smtClean="0">
                              <a:latin typeface="Cambria Math"/>
                            </a:rPr>
                          </m:ctrlPr>
                        </m:sSupPr>
                        <m:e>
                          <m:r>
                            <a:rPr lang="en-US" sz="2400" b="0" i="1" smtClean="0">
                              <a:latin typeface="Cambria Math"/>
                            </a:rPr>
                            <m:t>𝑋𝑀</m:t>
                          </m:r>
                        </m:e>
                        <m:sup>
                          <m:r>
                            <a:rPr lang="en-US" sz="2400" b="0" i="1" smtClean="0">
                              <a:latin typeface="Cambria Math"/>
                            </a:rPr>
                            <m:t>2</m:t>
                          </m:r>
                        </m:sup>
                      </m:sSup>
                      <m:r>
                        <a:rPr lang="en-US" sz="2400" b="0" i="1" smtClean="0">
                          <a:latin typeface="Cambria Math"/>
                        </a:rPr>
                        <m:t>=</m:t>
                      </m:r>
                      <m:sSup>
                        <m:sSupPr>
                          <m:ctrlPr>
                            <a:rPr lang="en-US" sz="2400" b="0" i="1" smtClean="0">
                              <a:latin typeface="Cambria Math"/>
                            </a:rPr>
                          </m:ctrlPr>
                        </m:sSupPr>
                        <m:e>
                          <m:r>
                            <a:rPr lang="en-US" sz="2400" b="0" i="1" smtClean="0">
                              <a:latin typeface="Cambria Math"/>
                            </a:rPr>
                            <m:t>𝐴𝑋</m:t>
                          </m:r>
                        </m:e>
                        <m:sup>
                          <m:r>
                            <a:rPr lang="en-US" sz="2400" b="0" i="1" smtClean="0">
                              <a:latin typeface="Cambria Math"/>
                            </a:rPr>
                            <m:t>2</m:t>
                          </m:r>
                        </m:sup>
                      </m:sSup>
                      <m:r>
                        <a:rPr lang="en-US" sz="2400" b="0" i="1" smtClean="0">
                          <a:latin typeface="Cambria Math"/>
                        </a:rPr>
                        <m:t>−</m:t>
                      </m:r>
                      <m:sSup>
                        <m:sSupPr>
                          <m:ctrlPr>
                            <a:rPr lang="en-US" sz="2400" b="0" i="1" smtClean="0">
                              <a:latin typeface="Cambria Math"/>
                            </a:rPr>
                          </m:ctrlPr>
                        </m:sSupPr>
                        <m:e>
                          <m:r>
                            <a:rPr lang="en-US" sz="2400" b="0" i="1" smtClean="0">
                              <a:latin typeface="Cambria Math"/>
                            </a:rPr>
                            <m:t>𝐴𝑀</m:t>
                          </m:r>
                        </m:e>
                        <m:sup>
                          <m:r>
                            <a:rPr lang="en-US" sz="2400" b="0" i="1" smtClean="0">
                              <a:latin typeface="Cambria Math"/>
                            </a:rPr>
                            <m:t>2</m:t>
                          </m:r>
                        </m:sup>
                      </m:sSup>
                    </m:oMath>
                  </m:oMathPara>
                </a14:m>
                <a:endParaRPr lang="en-US" sz="2400" b="0" dirty="0" smtClean="0"/>
              </a:p>
              <a:p>
                <a:pPr/>
                <a14:m>
                  <m:oMathPara xmlns:m="http://schemas.openxmlformats.org/officeDocument/2006/math">
                    <m:oMathParaPr>
                      <m:jc m:val="centerGroup"/>
                    </m:oMathParaPr>
                    <m:oMath xmlns:m="http://schemas.openxmlformats.org/officeDocument/2006/math">
                      <m:sSup>
                        <m:sSupPr>
                          <m:ctrlPr>
                            <a:rPr lang="en-US" sz="2400" i="1">
                              <a:latin typeface="Cambria Math"/>
                            </a:rPr>
                          </m:ctrlPr>
                        </m:sSupPr>
                        <m:e>
                          <m:r>
                            <a:rPr lang="en-US" sz="2400" i="1">
                              <a:latin typeface="Cambria Math"/>
                            </a:rPr>
                            <m:t>𝑋𝑀</m:t>
                          </m:r>
                        </m:e>
                        <m:sup>
                          <m:r>
                            <a:rPr lang="en-US" sz="2400" i="1">
                              <a:latin typeface="Cambria Math"/>
                            </a:rPr>
                            <m:t>2</m:t>
                          </m:r>
                        </m:sup>
                      </m:sSup>
                      <m:r>
                        <a:rPr lang="en-US" sz="2400" i="1">
                          <a:latin typeface="Cambria Math"/>
                        </a:rPr>
                        <m:t>=</m:t>
                      </m:r>
                      <m:sSup>
                        <m:sSupPr>
                          <m:ctrlPr>
                            <a:rPr lang="en-US" sz="2400" i="1">
                              <a:latin typeface="Cambria Math"/>
                            </a:rPr>
                          </m:ctrlPr>
                        </m:sSupPr>
                        <m:e>
                          <m:r>
                            <a:rPr lang="en-US" sz="2400" b="0" i="1" smtClean="0">
                              <a:latin typeface="Cambria Math"/>
                            </a:rPr>
                            <m:t>8.4</m:t>
                          </m:r>
                        </m:e>
                        <m:sup>
                          <m:r>
                            <a:rPr lang="en-US" sz="2400" i="1">
                              <a:latin typeface="Cambria Math"/>
                            </a:rPr>
                            <m:t>2</m:t>
                          </m:r>
                        </m:sup>
                      </m:sSup>
                      <m:r>
                        <a:rPr lang="en-US" sz="2400" i="1">
                          <a:latin typeface="Cambria Math"/>
                        </a:rPr>
                        <m:t>−</m:t>
                      </m:r>
                      <m:sSup>
                        <m:sSupPr>
                          <m:ctrlPr>
                            <a:rPr lang="en-US" sz="2400" i="1">
                              <a:latin typeface="Cambria Math"/>
                            </a:rPr>
                          </m:ctrlPr>
                        </m:sSupPr>
                        <m:e>
                          <m:r>
                            <a:rPr lang="en-US" sz="2400" b="0" i="1" smtClean="0">
                              <a:latin typeface="Cambria Math"/>
                            </a:rPr>
                            <m:t>6</m:t>
                          </m:r>
                        </m:e>
                        <m:sup>
                          <m:r>
                            <a:rPr lang="en-US" sz="2400" i="1">
                              <a:latin typeface="Cambria Math"/>
                            </a:rPr>
                            <m:t>2</m:t>
                          </m:r>
                        </m:sup>
                      </m:sSup>
                    </m:oMath>
                  </m:oMathPara>
                </a14:m>
                <a:endParaRPr lang="en-US" sz="2400" dirty="0" smtClean="0"/>
              </a:p>
              <a:p>
                <a:pPr/>
                <a14:m>
                  <m:oMathPara xmlns:m="http://schemas.openxmlformats.org/officeDocument/2006/math">
                    <m:oMathParaPr>
                      <m:jc m:val="centerGroup"/>
                    </m:oMathParaPr>
                    <m:oMath xmlns:m="http://schemas.openxmlformats.org/officeDocument/2006/math">
                      <m:sSup>
                        <m:sSupPr>
                          <m:ctrlPr>
                            <a:rPr lang="en-US" sz="2400" i="1">
                              <a:latin typeface="Cambria Math"/>
                            </a:rPr>
                          </m:ctrlPr>
                        </m:sSupPr>
                        <m:e>
                          <m:r>
                            <a:rPr lang="en-US" sz="2400" i="1">
                              <a:latin typeface="Cambria Math"/>
                            </a:rPr>
                            <m:t>𝑋𝑀</m:t>
                          </m:r>
                        </m:e>
                        <m:sup>
                          <m:r>
                            <a:rPr lang="en-US" sz="2400" i="1">
                              <a:latin typeface="Cambria Math"/>
                            </a:rPr>
                            <m:t>2</m:t>
                          </m:r>
                        </m:sup>
                      </m:sSup>
                      <m:r>
                        <a:rPr lang="en-US" sz="2400" i="1">
                          <a:latin typeface="Cambria Math"/>
                        </a:rPr>
                        <m:t>=</m:t>
                      </m:r>
                      <m:r>
                        <a:rPr lang="en-US" sz="2400" b="0" i="1" smtClean="0">
                          <a:latin typeface="Cambria Math"/>
                        </a:rPr>
                        <m:t>34.56</m:t>
                      </m:r>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b="0" i="1" smtClean="0">
                          <a:latin typeface="Cambria Math"/>
                        </a:rPr>
                        <m:t>𝑋𝑀</m:t>
                      </m:r>
                      <m:r>
                        <a:rPr lang="en-US" sz="2400" i="1" smtClean="0">
                          <a:latin typeface="Cambria Math"/>
                          <a:ea typeface="Cambria Math"/>
                        </a:rPr>
                        <m:t>≈</m:t>
                      </m:r>
                      <m:r>
                        <a:rPr lang="en-US" sz="2400" b="0" i="1" smtClean="0">
                          <a:latin typeface="Cambria Math"/>
                        </a:rPr>
                        <m:t>5.88</m:t>
                      </m:r>
                    </m:oMath>
                  </m:oMathPara>
                </a14:m>
                <a:endParaRPr lang="en-US" sz="2400" dirty="0"/>
              </a:p>
            </p:txBody>
          </p:sp>
        </mc:Choice>
        <mc:Fallback xmlns="">
          <p:sp>
            <p:nvSpPr>
              <p:cNvPr id="32" name="TextBox 31"/>
              <p:cNvSpPr txBox="1">
                <a:spLocks noRot="1" noChangeAspect="1" noMove="1" noResize="1" noEditPoints="1" noAdjustHandles="1" noChangeArrowheads="1" noChangeShapeType="1" noTextEdit="1"/>
              </p:cNvSpPr>
              <p:nvPr/>
            </p:nvSpPr>
            <p:spPr>
              <a:xfrm>
                <a:off x="6240336" y="3536793"/>
                <a:ext cx="2804679" cy="1569660"/>
              </a:xfrm>
              <a:prstGeom prst="rect">
                <a:avLst/>
              </a:prstGeom>
              <a:blipFill rotWithShape="1">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99052693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398836" y="1919719"/>
            <a:ext cx="3903980" cy="2406015"/>
            <a:chOff x="5398836" y="1919719"/>
            <a:chExt cx="3903980" cy="2406015"/>
          </a:xfrm>
        </p:grpSpPr>
        <p:grpSp>
          <p:nvGrpSpPr>
            <p:cNvPr id="9" name="Group 8"/>
            <p:cNvGrpSpPr/>
            <p:nvPr/>
          </p:nvGrpSpPr>
          <p:grpSpPr>
            <a:xfrm>
              <a:off x="5398836" y="1919719"/>
              <a:ext cx="3903980" cy="2406015"/>
              <a:chOff x="0" y="0"/>
              <a:chExt cx="3903980" cy="2406527"/>
            </a:xfrm>
          </p:grpSpPr>
          <p:sp>
            <p:nvSpPr>
              <p:cNvPr id="10" name="Rectangle 9"/>
              <p:cNvSpPr/>
              <p:nvPr/>
            </p:nvSpPr>
            <p:spPr>
              <a:xfrm>
                <a:off x="730333" y="0"/>
                <a:ext cx="2410691" cy="15141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2" name="Group 11"/>
              <p:cNvGrpSpPr/>
              <p:nvPr/>
            </p:nvGrpSpPr>
            <p:grpSpPr>
              <a:xfrm>
                <a:off x="0" y="47501"/>
                <a:ext cx="3903980" cy="2359026"/>
                <a:chOff x="0" y="0"/>
                <a:chExt cx="3903980" cy="2359026"/>
              </a:xfrm>
            </p:grpSpPr>
            <p:grpSp>
              <p:nvGrpSpPr>
                <p:cNvPr id="13" name="Group 12"/>
                <p:cNvGrpSpPr/>
                <p:nvPr/>
              </p:nvGrpSpPr>
              <p:grpSpPr>
                <a:xfrm>
                  <a:off x="1122218" y="451262"/>
                  <a:ext cx="1647215" cy="790386"/>
                  <a:chOff x="0" y="0"/>
                  <a:chExt cx="1647215" cy="790386"/>
                </a:xfrm>
              </p:grpSpPr>
              <p:cxnSp>
                <p:nvCxnSpPr>
                  <p:cNvPr id="29" name="Straight Connector 28"/>
                  <p:cNvCxnSpPr/>
                  <p:nvPr/>
                </p:nvCxnSpPr>
                <p:spPr>
                  <a:xfrm flipH="1">
                    <a:off x="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81346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831273" y="5938"/>
                    <a:ext cx="0" cy="78444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0" y="0"/>
                  <a:ext cx="3903980" cy="2359026"/>
                  <a:chOff x="0" y="0"/>
                  <a:chExt cx="3903980" cy="2359026"/>
                </a:xfrm>
              </p:grpSpPr>
              <p:grpSp>
                <p:nvGrpSpPr>
                  <p:cNvPr id="15" name="Group 14"/>
                  <p:cNvGrpSpPr>
                    <a:grpSpLocks noChangeAspect="1"/>
                  </p:cNvGrpSpPr>
                  <p:nvPr/>
                </p:nvGrpSpPr>
                <p:grpSpPr>
                  <a:xfrm>
                    <a:off x="0" y="0"/>
                    <a:ext cx="3903980" cy="2359026"/>
                    <a:chOff x="0" y="0"/>
                    <a:chExt cx="2597702" cy="1570868"/>
                  </a:xfrm>
                </p:grpSpPr>
                <p:grpSp>
                  <p:nvGrpSpPr>
                    <p:cNvPr id="23" name="Group 22"/>
                    <p:cNvGrpSpPr/>
                    <p:nvPr/>
                  </p:nvGrpSpPr>
                  <p:grpSpPr>
                    <a:xfrm>
                      <a:off x="730332" y="0"/>
                      <a:ext cx="1137285" cy="840624"/>
                      <a:chOff x="320634" y="0"/>
                      <a:chExt cx="1137615" cy="840732"/>
                    </a:xfrm>
                  </p:grpSpPr>
                  <p:sp>
                    <p:nvSpPr>
                      <p:cNvPr id="26" name="Rectangle 25"/>
                      <p:cNvSpPr/>
                      <p:nvPr/>
                    </p:nvSpPr>
                    <p:spPr>
                      <a:xfrm>
                        <a:off x="338447" y="0"/>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7" name="Oval 26"/>
                      <p:cNvSpPr/>
                      <p:nvPr/>
                    </p:nvSpPr>
                    <p:spPr>
                      <a:xfrm>
                        <a:off x="320634" y="78971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8" name="Oval 27"/>
                      <p:cNvSpPr/>
                      <p:nvPr/>
                    </p:nvSpPr>
                    <p:spPr>
                      <a:xfrm>
                        <a:off x="1413164" y="795647"/>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4" name="Arc 23"/>
                    <p:cNvSpPr>
                      <a:spLocks noChangeAspect="1"/>
                    </p:cNvSpPr>
                    <p:nvPr/>
                  </p:nvSpPr>
                  <p:spPr>
                    <a:xfrm>
                      <a:off x="0" y="71252"/>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5" name="Arc 24"/>
                    <p:cNvSpPr>
                      <a:spLocks noChangeAspect="1"/>
                    </p:cNvSpPr>
                    <p:nvPr/>
                  </p:nvSpPr>
                  <p:spPr>
                    <a:xfrm flipH="1">
                      <a:off x="1098467" y="65315"/>
                      <a:ext cx="1499235" cy="1499235"/>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6" name="Text Box 121"/>
                  <p:cNvSpPr txBox="1"/>
                  <p:nvPr/>
                </p:nvSpPr>
                <p:spPr>
                  <a:xfrm>
                    <a:off x="890650"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17" name="Text Box 122"/>
                  <p:cNvSpPr txBox="1"/>
                  <p:nvPr/>
                </p:nvSpPr>
                <p:spPr>
                  <a:xfrm>
                    <a:off x="2778826"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18" name="Text Box 123"/>
                  <p:cNvSpPr txBox="1"/>
                  <p:nvPr/>
                </p:nvSpPr>
                <p:spPr>
                  <a:xfrm>
                    <a:off x="1810987" y="118753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M</a:t>
                    </a:r>
                    <a:endParaRPr lang="en-US" sz="1100">
                      <a:effectLst/>
                      <a:ea typeface="Calibri"/>
                      <a:cs typeface="Times New Roman"/>
                    </a:endParaRPr>
                  </a:p>
                </p:txBody>
              </p:sp>
              <p:sp>
                <p:nvSpPr>
                  <p:cNvPr id="22" name="Text Box 124"/>
                  <p:cNvSpPr txBox="1"/>
                  <p:nvPr/>
                </p:nvSpPr>
                <p:spPr>
                  <a:xfrm>
                    <a:off x="1822863" y="219694"/>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grpSp>
          </p:grpSp>
        </p:grpSp>
        <p:sp>
          <p:nvSpPr>
            <p:cNvPr id="19" name="Oval 18"/>
            <p:cNvSpPr/>
            <p:nvPr/>
          </p:nvSpPr>
          <p:spPr>
            <a:xfrm>
              <a:off x="80772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4770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311260" cy="4343400"/>
          </a:xfrm>
        </p:spPr>
        <p:txBody>
          <a:bodyPr/>
          <a:lstStyle/>
          <a:p>
            <a:r>
              <a:rPr lang="en-US" sz="2400" dirty="0" smtClean="0">
                <a:solidFill>
                  <a:schemeClr val="tx1"/>
                </a:solidFill>
              </a:rPr>
              <a:t>Computing the area detected if </a:t>
            </a:r>
            <a:r>
              <a:rPr lang="en-US" sz="2400" dirty="0" err="1" smtClean="0">
                <a:solidFill>
                  <a:schemeClr val="tx1"/>
                </a:solidFill>
              </a:rPr>
              <a:t>Selina</a:t>
            </a:r>
            <a:r>
              <a:rPr lang="en-US" sz="2400" dirty="0" smtClean="0">
                <a:solidFill>
                  <a:schemeClr val="tx1"/>
                </a:solidFill>
              </a:rPr>
              <a:t> places the two motion detectors on the back corners of her house.</a:t>
            </a:r>
          </a:p>
          <a:p>
            <a:endParaRPr lang="en-US" sz="1000" dirty="0" smtClean="0">
              <a:solidFill>
                <a:schemeClr val="tx1"/>
              </a:solidFill>
            </a:endParaRPr>
          </a:p>
          <a:p>
            <a:pPr algn="l"/>
            <a:r>
              <a:rPr lang="en-US" sz="2400" dirty="0">
                <a:solidFill>
                  <a:schemeClr val="tx1"/>
                </a:solidFill>
              </a:rPr>
              <a:t>The detected area is comprised of the area of</a:t>
            </a:r>
          </a:p>
          <a:p>
            <a:pPr algn="l"/>
            <a:r>
              <a:rPr lang="en-US" sz="2400" dirty="0">
                <a:solidFill>
                  <a:schemeClr val="tx1"/>
                </a:solidFill>
              </a:rPr>
              <a:t>isosceles triangle AXB and two circular sectors.</a:t>
            </a:r>
          </a:p>
          <a:p>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mc:AlternateContent xmlns:mc="http://schemas.openxmlformats.org/markup-compatibility/2006" xmlns:a14="http://schemas.microsoft.com/office/drawing/2010/main">
        <mc:Choice Requires="a14">
          <p:sp>
            <p:nvSpPr>
              <p:cNvPr id="6" name="Rectangle 5"/>
              <p:cNvSpPr/>
              <p:nvPr/>
            </p:nvSpPr>
            <p:spPr>
              <a:xfrm>
                <a:off x="228600" y="3508836"/>
                <a:ext cx="4572000" cy="1804853"/>
              </a:xfrm>
              <a:prstGeom prst="rect">
                <a:avLst/>
              </a:prstGeom>
            </p:spPr>
            <p:txBody>
              <a:bodyPr>
                <a:spAutoFit/>
              </a:bodyPr>
              <a:lstStyle/>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rPr>
                        <m:t>=</m:t>
                      </m:r>
                      <m:box>
                        <m:boxPr>
                          <m:ctrlPr>
                            <a:rPr lang="en-US" sz="2800" i="1">
                              <a:latin typeface="Cambria Math"/>
                            </a:rPr>
                          </m:ctrlPr>
                        </m:boxPr>
                        <m:e>
                          <m:argPr>
                            <m:argSz m:val="-1"/>
                          </m:argPr>
                          <m:f>
                            <m:fPr>
                              <m:ctrlPr>
                                <a:rPr lang="en-US" sz="2800" i="1">
                                  <a:latin typeface="Cambria Math"/>
                                </a:rPr>
                              </m:ctrlPr>
                            </m:fPr>
                            <m:num>
                              <m:r>
                                <a:rPr lang="en-US" sz="2800" i="1">
                                  <a:latin typeface="Cambria Math"/>
                                </a:rPr>
                                <m:t>1</m:t>
                              </m:r>
                            </m:num>
                            <m:den>
                              <m:r>
                                <a:rPr lang="en-US" sz="2800" i="1">
                                  <a:latin typeface="Cambria Math"/>
                                </a:rPr>
                                <m:t>2</m:t>
                              </m:r>
                            </m:den>
                          </m:f>
                          <m:r>
                            <a:rPr lang="en-US" sz="2800" i="1">
                              <a:latin typeface="Cambria Math"/>
                              <a:ea typeface="Cambria Math"/>
                            </a:rPr>
                            <m:t>∙</m:t>
                          </m:r>
                          <m:r>
                            <a:rPr lang="en-US" sz="2800" i="1">
                              <a:latin typeface="Cambria Math"/>
                            </a:rPr>
                            <m:t>𝑋𝑀</m:t>
                          </m:r>
                          <m:r>
                            <a:rPr lang="en-US" sz="2800" i="1">
                              <a:latin typeface="Cambria Math"/>
                              <a:ea typeface="Cambria Math"/>
                            </a:rPr>
                            <m:t>∙</m:t>
                          </m:r>
                          <m:r>
                            <a:rPr lang="en-US" sz="2800" i="1">
                              <a:latin typeface="Cambria Math"/>
                              <a:ea typeface="Cambria Math"/>
                            </a:rPr>
                            <m:t>𝐴𝐵</m:t>
                          </m:r>
                        </m:e>
                      </m:box>
                    </m:oMath>
                  </m:oMathPara>
                </a14:m>
                <a:endParaRPr lang="en-US" sz="2800" dirty="0"/>
              </a:p>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ea typeface="Cambria Math"/>
                        </a:rPr>
                        <m:t>≈</m:t>
                      </m:r>
                      <m:box>
                        <m:boxPr>
                          <m:ctrlPr>
                            <a:rPr lang="en-US" sz="2800" i="1">
                              <a:latin typeface="Cambria Math"/>
                            </a:rPr>
                          </m:ctrlPr>
                        </m:boxPr>
                        <m:e>
                          <m:argPr>
                            <m:argSz m:val="-1"/>
                          </m:argPr>
                          <m:f>
                            <m:fPr>
                              <m:ctrlPr>
                                <a:rPr lang="en-US" sz="2800" i="1">
                                  <a:latin typeface="Cambria Math"/>
                                </a:rPr>
                              </m:ctrlPr>
                            </m:fPr>
                            <m:num>
                              <m:r>
                                <a:rPr lang="en-US" sz="2800" i="1">
                                  <a:latin typeface="Cambria Math"/>
                                </a:rPr>
                                <m:t>1</m:t>
                              </m:r>
                            </m:num>
                            <m:den>
                              <m:r>
                                <a:rPr lang="en-US" sz="2800" i="1">
                                  <a:latin typeface="Cambria Math"/>
                                </a:rPr>
                                <m:t>2</m:t>
                              </m:r>
                            </m:den>
                          </m:f>
                          <m:r>
                            <a:rPr lang="en-US" sz="2800" i="1">
                              <a:latin typeface="Cambria Math"/>
                              <a:ea typeface="Cambria Math"/>
                            </a:rPr>
                            <m:t>∙</m:t>
                          </m:r>
                          <m:r>
                            <a:rPr lang="en-US" sz="2800" i="1">
                              <a:latin typeface="Cambria Math"/>
                            </a:rPr>
                            <m:t>5.88</m:t>
                          </m:r>
                          <m:r>
                            <a:rPr lang="en-US" sz="2800" i="1">
                              <a:latin typeface="Cambria Math"/>
                              <a:ea typeface="Cambria Math"/>
                            </a:rPr>
                            <m:t>∙12</m:t>
                          </m:r>
                        </m:e>
                      </m:box>
                    </m:oMath>
                  </m:oMathPara>
                </a14:m>
                <a:endParaRPr lang="en-US" sz="2800" dirty="0"/>
              </a:p>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ea typeface="Cambria Math"/>
                        </a:rPr>
                        <m:t>≈</m:t>
                      </m:r>
                      <m:box>
                        <m:boxPr>
                          <m:ctrlPr>
                            <a:rPr lang="en-US" sz="2800" i="1">
                              <a:latin typeface="Cambria Math"/>
                            </a:rPr>
                          </m:ctrlPr>
                        </m:boxPr>
                        <m:e>
                          <m:argPr>
                            <m:argSz m:val="-1"/>
                          </m:argPr>
                          <m:r>
                            <a:rPr lang="en-US" sz="2800" i="1">
                              <a:latin typeface="Cambria Math"/>
                            </a:rPr>
                            <m:t>35.28</m:t>
                          </m:r>
                        </m:e>
                      </m:box>
                    </m:oMath>
                  </m:oMathPara>
                </a14:m>
                <a:endParaRPr lang="en-US" sz="2800" dirty="0"/>
              </a:p>
              <a:p>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228600" y="3508836"/>
                <a:ext cx="4572000" cy="1804853"/>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6240336" y="3536793"/>
                <a:ext cx="2804679" cy="15696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2400" i="1" smtClean="0">
                              <a:latin typeface="Cambria Math"/>
                            </a:rPr>
                          </m:ctrlPr>
                        </m:sSupPr>
                        <m:e>
                          <m:r>
                            <a:rPr lang="en-US" sz="2400" b="0" i="1" smtClean="0">
                              <a:latin typeface="Cambria Math"/>
                            </a:rPr>
                            <m:t>𝑋𝑀</m:t>
                          </m:r>
                        </m:e>
                        <m:sup>
                          <m:r>
                            <a:rPr lang="en-US" sz="2400" b="0" i="1" smtClean="0">
                              <a:latin typeface="Cambria Math"/>
                            </a:rPr>
                            <m:t>2</m:t>
                          </m:r>
                        </m:sup>
                      </m:sSup>
                      <m:r>
                        <a:rPr lang="en-US" sz="2400" b="0" i="1" smtClean="0">
                          <a:latin typeface="Cambria Math"/>
                        </a:rPr>
                        <m:t>=</m:t>
                      </m:r>
                      <m:sSup>
                        <m:sSupPr>
                          <m:ctrlPr>
                            <a:rPr lang="en-US" sz="2400" b="0" i="1" smtClean="0">
                              <a:latin typeface="Cambria Math"/>
                            </a:rPr>
                          </m:ctrlPr>
                        </m:sSupPr>
                        <m:e>
                          <m:r>
                            <a:rPr lang="en-US" sz="2400" b="0" i="1" smtClean="0">
                              <a:latin typeface="Cambria Math"/>
                            </a:rPr>
                            <m:t>𝐴𝑋</m:t>
                          </m:r>
                        </m:e>
                        <m:sup>
                          <m:r>
                            <a:rPr lang="en-US" sz="2400" b="0" i="1" smtClean="0">
                              <a:latin typeface="Cambria Math"/>
                            </a:rPr>
                            <m:t>2</m:t>
                          </m:r>
                        </m:sup>
                      </m:sSup>
                      <m:r>
                        <a:rPr lang="en-US" sz="2400" b="0" i="1" smtClean="0">
                          <a:latin typeface="Cambria Math"/>
                        </a:rPr>
                        <m:t>−</m:t>
                      </m:r>
                      <m:sSup>
                        <m:sSupPr>
                          <m:ctrlPr>
                            <a:rPr lang="en-US" sz="2400" b="0" i="1" smtClean="0">
                              <a:latin typeface="Cambria Math"/>
                            </a:rPr>
                          </m:ctrlPr>
                        </m:sSupPr>
                        <m:e>
                          <m:r>
                            <a:rPr lang="en-US" sz="2400" b="0" i="1" smtClean="0">
                              <a:latin typeface="Cambria Math"/>
                            </a:rPr>
                            <m:t>𝐴𝑀</m:t>
                          </m:r>
                        </m:e>
                        <m:sup>
                          <m:r>
                            <a:rPr lang="en-US" sz="2400" b="0" i="1" smtClean="0">
                              <a:latin typeface="Cambria Math"/>
                            </a:rPr>
                            <m:t>2</m:t>
                          </m:r>
                        </m:sup>
                      </m:sSup>
                    </m:oMath>
                  </m:oMathPara>
                </a14:m>
                <a:endParaRPr lang="en-US" sz="2400" b="0" dirty="0" smtClean="0"/>
              </a:p>
              <a:p>
                <a:pPr/>
                <a14:m>
                  <m:oMathPara xmlns:m="http://schemas.openxmlformats.org/officeDocument/2006/math">
                    <m:oMathParaPr>
                      <m:jc m:val="centerGroup"/>
                    </m:oMathParaPr>
                    <m:oMath xmlns:m="http://schemas.openxmlformats.org/officeDocument/2006/math">
                      <m:sSup>
                        <m:sSupPr>
                          <m:ctrlPr>
                            <a:rPr lang="en-US" sz="2400" i="1">
                              <a:latin typeface="Cambria Math"/>
                            </a:rPr>
                          </m:ctrlPr>
                        </m:sSupPr>
                        <m:e>
                          <m:r>
                            <a:rPr lang="en-US" sz="2400" i="1">
                              <a:latin typeface="Cambria Math"/>
                            </a:rPr>
                            <m:t>𝑋𝑀</m:t>
                          </m:r>
                        </m:e>
                        <m:sup>
                          <m:r>
                            <a:rPr lang="en-US" sz="2400" i="1">
                              <a:latin typeface="Cambria Math"/>
                            </a:rPr>
                            <m:t>2</m:t>
                          </m:r>
                        </m:sup>
                      </m:sSup>
                      <m:r>
                        <a:rPr lang="en-US" sz="2400" i="1">
                          <a:latin typeface="Cambria Math"/>
                        </a:rPr>
                        <m:t>=</m:t>
                      </m:r>
                      <m:sSup>
                        <m:sSupPr>
                          <m:ctrlPr>
                            <a:rPr lang="en-US" sz="2400" i="1">
                              <a:latin typeface="Cambria Math"/>
                            </a:rPr>
                          </m:ctrlPr>
                        </m:sSupPr>
                        <m:e>
                          <m:r>
                            <a:rPr lang="en-US" sz="2400" b="0" i="1" smtClean="0">
                              <a:latin typeface="Cambria Math"/>
                            </a:rPr>
                            <m:t>8.4</m:t>
                          </m:r>
                        </m:e>
                        <m:sup>
                          <m:r>
                            <a:rPr lang="en-US" sz="2400" i="1">
                              <a:latin typeface="Cambria Math"/>
                            </a:rPr>
                            <m:t>2</m:t>
                          </m:r>
                        </m:sup>
                      </m:sSup>
                      <m:r>
                        <a:rPr lang="en-US" sz="2400" i="1">
                          <a:latin typeface="Cambria Math"/>
                        </a:rPr>
                        <m:t>−</m:t>
                      </m:r>
                      <m:sSup>
                        <m:sSupPr>
                          <m:ctrlPr>
                            <a:rPr lang="en-US" sz="2400" i="1">
                              <a:latin typeface="Cambria Math"/>
                            </a:rPr>
                          </m:ctrlPr>
                        </m:sSupPr>
                        <m:e>
                          <m:r>
                            <a:rPr lang="en-US" sz="2400" b="0" i="1" smtClean="0">
                              <a:latin typeface="Cambria Math"/>
                            </a:rPr>
                            <m:t>6</m:t>
                          </m:r>
                        </m:e>
                        <m:sup>
                          <m:r>
                            <a:rPr lang="en-US" sz="2400" i="1">
                              <a:latin typeface="Cambria Math"/>
                            </a:rPr>
                            <m:t>2</m:t>
                          </m:r>
                        </m:sup>
                      </m:sSup>
                    </m:oMath>
                  </m:oMathPara>
                </a14:m>
                <a:endParaRPr lang="en-US" sz="2400" dirty="0" smtClean="0"/>
              </a:p>
              <a:p>
                <a:pPr/>
                <a14:m>
                  <m:oMathPara xmlns:m="http://schemas.openxmlformats.org/officeDocument/2006/math">
                    <m:oMathParaPr>
                      <m:jc m:val="centerGroup"/>
                    </m:oMathParaPr>
                    <m:oMath xmlns:m="http://schemas.openxmlformats.org/officeDocument/2006/math">
                      <m:sSup>
                        <m:sSupPr>
                          <m:ctrlPr>
                            <a:rPr lang="en-US" sz="2400" i="1">
                              <a:latin typeface="Cambria Math"/>
                            </a:rPr>
                          </m:ctrlPr>
                        </m:sSupPr>
                        <m:e>
                          <m:r>
                            <a:rPr lang="en-US" sz="2400" i="1">
                              <a:latin typeface="Cambria Math"/>
                            </a:rPr>
                            <m:t>𝑋𝑀</m:t>
                          </m:r>
                        </m:e>
                        <m:sup>
                          <m:r>
                            <a:rPr lang="en-US" sz="2400" i="1">
                              <a:latin typeface="Cambria Math"/>
                            </a:rPr>
                            <m:t>2</m:t>
                          </m:r>
                        </m:sup>
                      </m:sSup>
                      <m:r>
                        <a:rPr lang="en-US" sz="2400" i="1">
                          <a:latin typeface="Cambria Math"/>
                        </a:rPr>
                        <m:t>=</m:t>
                      </m:r>
                      <m:r>
                        <a:rPr lang="en-US" sz="2400" b="0" i="1" smtClean="0">
                          <a:latin typeface="Cambria Math"/>
                        </a:rPr>
                        <m:t>34.56</m:t>
                      </m:r>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b="0" i="1" smtClean="0">
                          <a:latin typeface="Cambria Math"/>
                        </a:rPr>
                        <m:t>𝑋𝑀</m:t>
                      </m:r>
                      <m:r>
                        <a:rPr lang="en-US" sz="2400" i="1" smtClean="0">
                          <a:latin typeface="Cambria Math"/>
                          <a:ea typeface="Cambria Math"/>
                        </a:rPr>
                        <m:t>≈</m:t>
                      </m:r>
                      <m:r>
                        <a:rPr lang="en-US" sz="2400" b="0" i="1" smtClean="0">
                          <a:latin typeface="Cambria Math"/>
                        </a:rPr>
                        <m:t>5.88</m:t>
                      </m:r>
                    </m:oMath>
                  </m:oMathPara>
                </a14:m>
                <a:endParaRPr lang="en-US" sz="2400" dirty="0"/>
              </a:p>
            </p:txBody>
          </p:sp>
        </mc:Choice>
        <mc:Fallback xmlns="">
          <p:sp>
            <p:nvSpPr>
              <p:cNvPr id="32" name="TextBox 31"/>
              <p:cNvSpPr txBox="1">
                <a:spLocks noRot="1" noChangeAspect="1" noMove="1" noResize="1" noEditPoints="1" noAdjustHandles="1" noChangeArrowheads="1" noChangeShapeType="1" noTextEdit="1"/>
              </p:cNvSpPr>
              <p:nvPr/>
            </p:nvSpPr>
            <p:spPr>
              <a:xfrm>
                <a:off x="6240336" y="3536793"/>
                <a:ext cx="2804679" cy="1569660"/>
              </a:xfrm>
              <a:prstGeom prst="rect">
                <a:avLst/>
              </a:prstGeom>
              <a:blipFill rotWithShape="1">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89381028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398836" y="1919719"/>
            <a:ext cx="3903980" cy="2406015"/>
            <a:chOff x="5398836" y="1919719"/>
            <a:chExt cx="3903980" cy="2406015"/>
          </a:xfrm>
        </p:grpSpPr>
        <p:grpSp>
          <p:nvGrpSpPr>
            <p:cNvPr id="9" name="Group 8"/>
            <p:cNvGrpSpPr/>
            <p:nvPr/>
          </p:nvGrpSpPr>
          <p:grpSpPr>
            <a:xfrm>
              <a:off x="5398836" y="1919719"/>
              <a:ext cx="3903980" cy="2406015"/>
              <a:chOff x="0" y="0"/>
              <a:chExt cx="3903980" cy="2406527"/>
            </a:xfrm>
          </p:grpSpPr>
          <p:sp>
            <p:nvSpPr>
              <p:cNvPr id="10" name="Rectangle 9"/>
              <p:cNvSpPr/>
              <p:nvPr/>
            </p:nvSpPr>
            <p:spPr>
              <a:xfrm>
                <a:off x="730333" y="0"/>
                <a:ext cx="2410691" cy="15141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2" name="Group 11"/>
              <p:cNvGrpSpPr/>
              <p:nvPr/>
            </p:nvGrpSpPr>
            <p:grpSpPr>
              <a:xfrm>
                <a:off x="0" y="47501"/>
                <a:ext cx="3903980" cy="2359026"/>
                <a:chOff x="0" y="0"/>
                <a:chExt cx="3903980" cy="2359026"/>
              </a:xfrm>
            </p:grpSpPr>
            <p:grpSp>
              <p:nvGrpSpPr>
                <p:cNvPr id="13" name="Group 12"/>
                <p:cNvGrpSpPr/>
                <p:nvPr/>
              </p:nvGrpSpPr>
              <p:grpSpPr>
                <a:xfrm>
                  <a:off x="1122218" y="451262"/>
                  <a:ext cx="1647215" cy="790386"/>
                  <a:chOff x="0" y="0"/>
                  <a:chExt cx="1647215" cy="790386"/>
                </a:xfrm>
              </p:grpSpPr>
              <p:cxnSp>
                <p:nvCxnSpPr>
                  <p:cNvPr id="29" name="Straight Connector 28"/>
                  <p:cNvCxnSpPr/>
                  <p:nvPr/>
                </p:nvCxnSpPr>
                <p:spPr>
                  <a:xfrm flipH="1">
                    <a:off x="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81346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831273" y="5938"/>
                    <a:ext cx="0" cy="78444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0" y="0"/>
                  <a:ext cx="3903980" cy="2359026"/>
                  <a:chOff x="0" y="0"/>
                  <a:chExt cx="3903980" cy="2359026"/>
                </a:xfrm>
              </p:grpSpPr>
              <p:grpSp>
                <p:nvGrpSpPr>
                  <p:cNvPr id="15" name="Group 14"/>
                  <p:cNvGrpSpPr>
                    <a:grpSpLocks noChangeAspect="1"/>
                  </p:cNvGrpSpPr>
                  <p:nvPr/>
                </p:nvGrpSpPr>
                <p:grpSpPr>
                  <a:xfrm>
                    <a:off x="0" y="0"/>
                    <a:ext cx="3903980" cy="2359026"/>
                    <a:chOff x="0" y="0"/>
                    <a:chExt cx="2597702" cy="1570868"/>
                  </a:xfrm>
                </p:grpSpPr>
                <p:grpSp>
                  <p:nvGrpSpPr>
                    <p:cNvPr id="23" name="Group 22"/>
                    <p:cNvGrpSpPr/>
                    <p:nvPr/>
                  </p:nvGrpSpPr>
                  <p:grpSpPr>
                    <a:xfrm>
                      <a:off x="730332" y="0"/>
                      <a:ext cx="1137285" cy="840624"/>
                      <a:chOff x="320634" y="0"/>
                      <a:chExt cx="1137615" cy="840732"/>
                    </a:xfrm>
                  </p:grpSpPr>
                  <p:sp>
                    <p:nvSpPr>
                      <p:cNvPr id="26" name="Rectangle 25"/>
                      <p:cNvSpPr/>
                      <p:nvPr/>
                    </p:nvSpPr>
                    <p:spPr>
                      <a:xfrm>
                        <a:off x="338447" y="0"/>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7" name="Oval 26"/>
                      <p:cNvSpPr/>
                      <p:nvPr/>
                    </p:nvSpPr>
                    <p:spPr>
                      <a:xfrm>
                        <a:off x="320634" y="78971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8" name="Oval 27"/>
                      <p:cNvSpPr/>
                      <p:nvPr/>
                    </p:nvSpPr>
                    <p:spPr>
                      <a:xfrm>
                        <a:off x="1413164" y="795647"/>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4" name="Arc 23"/>
                    <p:cNvSpPr>
                      <a:spLocks noChangeAspect="1"/>
                    </p:cNvSpPr>
                    <p:nvPr/>
                  </p:nvSpPr>
                  <p:spPr>
                    <a:xfrm>
                      <a:off x="0" y="71252"/>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5" name="Arc 24"/>
                    <p:cNvSpPr>
                      <a:spLocks noChangeAspect="1"/>
                    </p:cNvSpPr>
                    <p:nvPr/>
                  </p:nvSpPr>
                  <p:spPr>
                    <a:xfrm flipH="1">
                      <a:off x="1098467" y="65315"/>
                      <a:ext cx="1499235" cy="1499235"/>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6" name="Text Box 121"/>
                  <p:cNvSpPr txBox="1"/>
                  <p:nvPr/>
                </p:nvSpPr>
                <p:spPr>
                  <a:xfrm>
                    <a:off x="890650"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17" name="Text Box 122"/>
                  <p:cNvSpPr txBox="1"/>
                  <p:nvPr/>
                </p:nvSpPr>
                <p:spPr>
                  <a:xfrm>
                    <a:off x="2778826"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18" name="Text Box 123"/>
                  <p:cNvSpPr txBox="1"/>
                  <p:nvPr/>
                </p:nvSpPr>
                <p:spPr>
                  <a:xfrm>
                    <a:off x="1810987" y="118753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M</a:t>
                    </a:r>
                    <a:endParaRPr lang="en-US" sz="1100">
                      <a:effectLst/>
                      <a:ea typeface="Calibri"/>
                      <a:cs typeface="Times New Roman"/>
                    </a:endParaRPr>
                  </a:p>
                </p:txBody>
              </p:sp>
              <p:sp>
                <p:nvSpPr>
                  <p:cNvPr id="22" name="Text Box 124"/>
                  <p:cNvSpPr txBox="1"/>
                  <p:nvPr/>
                </p:nvSpPr>
                <p:spPr>
                  <a:xfrm>
                    <a:off x="1822863" y="219694"/>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grpSp>
          </p:grpSp>
        </p:grpSp>
        <p:sp>
          <p:nvSpPr>
            <p:cNvPr id="19" name="Oval 18"/>
            <p:cNvSpPr/>
            <p:nvPr/>
          </p:nvSpPr>
          <p:spPr>
            <a:xfrm>
              <a:off x="80772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4770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311260" cy="4343400"/>
          </a:xfrm>
        </p:spPr>
        <p:txBody>
          <a:bodyPr/>
          <a:lstStyle/>
          <a:p>
            <a:r>
              <a:rPr lang="en-US" sz="2400" dirty="0" smtClean="0">
                <a:solidFill>
                  <a:schemeClr val="tx1"/>
                </a:solidFill>
              </a:rPr>
              <a:t>Computing the area detected if </a:t>
            </a:r>
            <a:r>
              <a:rPr lang="en-US" sz="2400" dirty="0" err="1" smtClean="0">
                <a:solidFill>
                  <a:schemeClr val="tx1"/>
                </a:solidFill>
              </a:rPr>
              <a:t>Selina</a:t>
            </a:r>
            <a:r>
              <a:rPr lang="en-US" sz="2400" dirty="0" smtClean="0">
                <a:solidFill>
                  <a:schemeClr val="tx1"/>
                </a:solidFill>
              </a:rPr>
              <a:t> places the two motion detectors on the back corners of her house.</a:t>
            </a:r>
          </a:p>
          <a:p>
            <a:endParaRPr lang="en-US" sz="1000" dirty="0" smtClean="0">
              <a:solidFill>
                <a:schemeClr val="tx1"/>
              </a:solidFill>
            </a:endParaRPr>
          </a:p>
          <a:p>
            <a:pPr algn="l"/>
            <a:r>
              <a:rPr lang="en-US" sz="2400" dirty="0">
                <a:solidFill>
                  <a:schemeClr val="tx1"/>
                </a:solidFill>
              </a:rPr>
              <a:t>The detected area is comprised of the area of</a:t>
            </a:r>
          </a:p>
          <a:p>
            <a:pPr algn="l"/>
            <a:r>
              <a:rPr lang="en-US" sz="2400" dirty="0">
                <a:solidFill>
                  <a:schemeClr val="tx1"/>
                </a:solidFill>
              </a:rPr>
              <a:t>isosceles triangle AXB and two circular sectors.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mc:AlternateContent xmlns:mc="http://schemas.openxmlformats.org/markup-compatibility/2006" xmlns:a14="http://schemas.microsoft.com/office/drawing/2010/main">
        <mc:Choice Requires="a14">
          <p:sp>
            <p:nvSpPr>
              <p:cNvPr id="6" name="Rectangle 5"/>
              <p:cNvSpPr/>
              <p:nvPr/>
            </p:nvSpPr>
            <p:spPr>
              <a:xfrm>
                <a:off x="228600" y="3508836"/>
                <a:ext cx="4572000" cy="1804853"/>
              </a:xfrm>
              <a:prstGeom prst="rect">
                <a:avLst/>
              </a:prstGeom>
            </p:spPr>
            <p:txBody>
              <a:bodyPr>
                <a:spAutoFit/>
              </a:bodyPr>
              <a:lstStyle/>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rPr>
                        <m:t>=</m:t>
                      </m:r>
                      <m:box>
                        <m:boxPr>
                          <m:ctrlPr>
                            <a:rPr lang="en-US" sz="2800" i="1">
                              <a:latin typeface="Cambria Math"/>
                            </a:rPr>
                          </m:ctrlPr>
                        </m:boxPr>
                        <m:e>
                          <m:argPr>
                            <m:argSz m:val="-1"/>
                          </m:argPr>
                          <m:f>
                            <m:fPr>
                              <m:ctrlPr>
                                <a:rPr lang="en-US" sz="2800" i="1">
                                  <a:latin typeface="Cambria Math"/>
                                </a:rPr>
                              </m:ctrlPr>
                            </m:fPr>
                            <m:num>
                              <m:r>
                                <a:rPr lang="en-US" sz="2800" i="1">
                                  <a:latin typeface="Cambria Math"/>
                                </a:rPr>
                                <m:t>1</m:t>
                              </m:r>
                            </m:num>
                            <m:den>
                              <m:r>
                                <a:rPr lang="en-US" sz="2800" i="1">
                                  <a:latin typeface="Cambria Math"/>
                                </a:rPr>
                                <m:t>2</m:t>
                              </m:r>
                            </m:den>
                          </m:f>
                          <m:r>
                            <a:rPr lang="en-US" sz="2800" i="1">
                              <a:latin typeface="Cambria Math"/>
                              <a:ea typeface="Cambria Math"/>
                            </a:rPr>
                            <m:t>∙</m:t>
                          </m:r>
                          <m:r>
                            <a:rPr lang="en-US" sz="2800" i="1">
                              <a:latin typeface="Cambria Math"/>
                            </a:rPr>
                            <m:t>𝑋𝑀</m:t>
                          </m:r>
                          <m:r>
                            <a:rPr lang="en-US" sz="2800" i="1">
                              <a:latin typeface="Cambria Math"/>
                              <a:ea typeface="Cambria Math"/>
                            </a:rPr>
                            <m:t>∙</m:t>
                          </m:r>
                          <m:r>
                            <a:rPr lang="en-US" sz="2800" i="1">
                              <a:latin typeface="Cambria Math"/>
                              <a:ea typeface="Cambria Math"/>
                            </a:rPr>
                            <m:t>𝐴𝐵</m:t>
                          </m:r>
                        </m:e>
                      </m:box>
                    </m:oMath>
                  </m:oMathPara>
                </a14:m>
                <a:endParaRPr lang="en-US" sz="2800" dirty="0"/>
              </a:p>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ea typeface="Cambria Math"/>
                        </a:rPr>
                        <m:t>≈</m:t>
                      </m:r>
                      <m:box>
                        <m:boxPr>
                          <m:ctrlPr>
                            <a:rPr lang="en-US" sz="2800" i="1">
                              <a:latin typeface="Cambria Math"/>
                            </a:rPr>
                          </m:ctrlPr>
                        </m:boxPr>
                        <m:e>
                          <m:argPr>
                            <m:argSz m:val="-1"/>
                          </m:argPr>
                          <m:f>
                            <m:fPr>
                              <m:ctrlPr>
                                <a:rPr lang="en-US" sz="2800" i="1">
                                  <a:latin typeface="Cambria Math"/>
                                </a:rPr>
                              </m:ctrlPr>
                            </m:fPr>
                            <m:num>
                              <m:r>
                                <a:rPr lang="en-US" sz="2800" i="1">
                                  <a:latin typeface="Cambria Math"/>
                                </a:rPr>
                                <m:t>1</m:t>
                              </m:r>
                            </m:num>
                            <m:den>
                              <m:r>
                                <a:rPr lang="en-US" sz="2800" i="1">
                                  <a:latin typeface="Cambria Math"/>
                                </a:rPr>
                                <m:t>2</m:t>
                              </m:r>
                            </m:den>
                          </m:f>
                          <m:r>
                            <a:rPr lang="en-US" sz="2800" i="1">
                              <a:latin typeface="Cambria Math"/>
                              <a:ea typeface="Cambria Math"/>
                            </a:rPr>
                            <m:t>∙</m:t>
                          </m:r>
                          <m:r>
                            <a:rPr lang="en-US" sz="2800" i="1">
                              <a:latin typeface="Cambria Math"/>
                            </a:rPr>
                            <m:t>5.88</m:t>
                          </m:r>
                          <m:r>
                            <a:rPr lang="en-US" sz="2800" i="1">
                              <a:latin typeface="Cambria Math"/>
                              <a:ea typeface="Cambria Math"/>
                            </a:rPr>
                            <m:t>∙12</m:t>
                          </m:r>
                        </m:e>
                      </m:box>
                    </m:oMath>
                  </m:oMathPara>
                </a14:m>
                <a:endParaRPr lang="en-US" sz="2800" dirty="0"/>
              </a:p>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ea typeface="Cambria Math"/>
                        </a:rPr>
                        <m:t>≈</m:t>
                      </m:r>
                      <m:box>
                        <m:boxPr>
                          <m:ctrlPr>
                            <a:rPr lang="en-US" sz="2800" i="1">
                              <a:latin typeface="Cambria Math"/>
                            </a:rPr>
                          </m:ctrlPr>
                        </m:boxPr>
                        <m:e>
                          <m:argPr>
                            <m:argSz m:val="-1"/>
                          </m:argPr>
                          <m:r>
                            <a:rPr lang="en-US" sz="2800" i="1">
                              <a:latin typeface="Cambria Math"/>
                            </a:rPr>
                            <m:t>35.28</m:t>
                          </m:r>
                        </m:e>
                      </m:box>
                    </m:oMath>
                  </m:oMathPara>
                </a14:m>
                <a:endParaRPr lang="en-US" sz="2800" dirty="0"/>
              </a:p>
              <a:p>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228600" y="3508836"/>
                <a:ext cx="4572000" cy="1804853"/>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2911130" y="3276600"/>
                <a:ext cx="2727670" cy="75161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a:rPr>
                          </m:ctrlPr>
                        </m:sSubPr>
                        <m:e>
                          <m:r>
                            <a:rPr lang="en-US" sz="2400" b="0" i="1" smtClean="0">
                              <a:latin typeface="Cambria Math"/>
                            </a:rPr>
                            <m:t>𝐴</m:t>
                          </m:r>
                        </m:e>
                        <m:sub>
                          <m:r>
                            <a:rPr lang="en-US" sz="2400" i="1" smtClean="0">
                              <a:latin typeface="Cambria Math"/>
                              <a:ea typeface="Cambria Math"/>
                            </a:rPr>
                            <m:t>↶</m:t>
                          </m:r>
                        </m:sub>
                      </m:sSub>
                      <m:r>
                        <a:rPr lang="en-US" sz="2400" b="0" i="1" smtClean="0">
                          <a:latin typeface="Cambria Math"/>
                        </a:rPr>
                        <m:t>=</m:t>
                      </m:r>
                      <m:f>
                        <m:fPr>
                          <m:ctrlPr>
                            <a:rPr lang="en-US" sz="2400" b="0" i="1" smtClean="0">
                              <a:latin typeface="Cambria Math"/>
                            </a:rPr>
                          </m:ctrlPr>
                        </m:fPr>
                        <m:num>
                          <m:r>
                            <a:rPr lang="en-US" sz="2400" b="0" i="1" smtClean="0">
                              <a:latin typeface="Cambria Math"/>
                            </a:rPr>
                            <m:t>𝑚</m:t>
                          </m:r>
                          <m:r>
                            <a:rPr lang="en-US" sz="2400" b="0" i="1" smtClean="0">
                              <a:latin typeface="Cambria Math"/>
                              <a:ea typeface="Cambria Math"/>
                            </a:rPr>
                            <m:t>∠</m:t>
                          </m:r>
                        </m:num>
                        <m:den>
                          <m:r>
                            <a:rPr lang="en-US" sz="2400" b="0" i="1" smtClean="0">
                              <a:latin typeface="Cambria Math"/>
                            </a:rPr>
                            <m:t>360</m:t>
                          </m:r>
                        </m:den>
                      </m:f>
                      <m:r>
                        <a:rPr lang="en-US" sz="2400" b="0" i="1" smtClean="0">
                          <a:latin typeface="Cambria Math"/>
                          <a:ea typeface="Cambria Math"/>
                        </a:rPr>
                        <m:t>∙</m:t>
                      </m:r>
                      <m:r>
                        <a:rPr lang="en-US" sz="2400" b="0" i="1" smtClean="0">
                          <a:latin typeface="Cambria Math"/>
                          <a:ea typeface="Cambria Math"/>
                        </a:rPr>
                        <m:t>𝜋</m:t>
                      </m:r>
                      <m:r>
                        <a:rPr lang="en-US" sz="2400" b="0" i="1" smtClean="0">
                          <a:latin typeface="Cambria Math"/>
                          <a:ea typeface="Cambria Math"/>
                        </a:rPr>
                        <m:t>∙</m:t>
                      </m:r>
                      <m:sSup>
                        <m:sSupPr>
                          <m:ctrlPr>
                            <a:rPr lang="en-US" sz="2400" b="0" i="1" smtClean="0">
                              <a:latin typeface="Cambria Math"/>
                              <a:ea typeface="Cambria Math"/>
                            </a:rPr>
                          </m:ctrlPr>
                        </m:sSupPr>
                        <m:e>
                          <m:r>
                            <a:rPr lang="en-US" sz="2400" b="0" i="1" smtClean="0">
                              <a:latin typeface="Cambria Math"/>
                              <a:ea typeface="Cambria Math"/>
                            </a:rPr>
                            <m:t>8.4</m:t>
                          </m:r>
                        </m:e>
                        <m:sup>
                          <m:r>
                            <a:rPr lang="en-US" sz="2400" b="0" i="1" smtClean="0">
                              <a:latin typeface="Cambria Math"/>
                              <a:ea typeface="Cambria Math"/>
                            </a:rPr>
                            <m:t>2</m:t>
                          </m:r>
                        </m:sup>
                      </m:sSup>
                    </m:oMath>
                  </m:oMathPara>
                </a14:m>
                <a:endParaRPr lang="en-US" sz="2400" dirty="0" smtClean="0"/>
              </a:p>
            </p:txBody>
          </p:sp>
        </mc:Choice>
        <mc:Fallback xmlns="">
          <p:sp>
            <p:nvSpPr>
              <p:cNvPr id="34" name="TextBox 33"/>
              <p:cNvSpPr txBox="1">
                <a:spLocks noRot="1" noChangeAspect="1" noMove="1" noResize="1" noEditPoints="1" noAdjustHandles="1" noChangeArrowheads="1" noChangeShapeType="1" noTextEdit="1"/>
              </p:cNvSpPr>
              <p:nvPr/>
            </p:nvSpPr>
            <p:spPr>
              <a:xfrm>
                <a:off x="2911130" y="3276600"/>
                <a:ext cx="2727670" cy="751616"/>
              </a:xfrm>
              <a:prstGeom prst="rect">
                <a:avLst/>
              </a:prstGeom>
              <a:blipFill rotWithShape="1">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99359273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398836" y="1919719"/>
            <a:ext cx="3903980" cy="2406015"/>
            <a:chOff x="5398836" y="1919719"/>
            <a:chExt cx="3903980" cy="2406015"/>
          </a:xfrm>
        </p:grpSpPr>
        <p:grpSp>
          <p:nvGrpSpPr>
            <p:cNvPr id="9" name="Group 8"/>
            <p:cNvGrpSpPr/>
            <p:nvPr/>
          </p:nvGrpSpPr>
          <p:grpSpPr>
            <a:xfrm>
              <a:off x="5398836" y="1919719"/>
              <a:ext cx="3903980" cy="2406015"/>
              <a:chOff x="0" y="0"/>
              <a:chExt cx="3903980" cy="2406527"/>
            </a:xfrm>
          </p:grpSpPr>
          <p:sp>
            <p:nvSpPr>
              <p:cNvPr id="10" name="Rectangle 9"/>
              <p:cNvSpPr/>
              <p:nvPr/>
            </p:nvSpPr>
            <p:spPr>
              <a:xfrm>
                <a:off x="730333" y="0"/>
                <a:ext cx="2410691" cy="15141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2" name="Group 11"/>
              <p:cNvGrpSpPr/>
              <p:nvPr/>
            </p:nvGrpSpPr>
            <p:grpSpPr>
              <a:xfrm>
                <a:off x="0" y="47501"/>
                <a:ext cx="3903980" cy="2359026"/>
                <a:chOff x="0" y="0"/>
                <a:chExt cx="3903980" cy="2359026"/>
              </a:xfrm>
            </p:grpSpPr>
            <p:grpSp>
              <p:nvGrpSpPr>
                <p:cNvPr id="13" name="Group 12"/>
                <p:cNvGrpSpPr/>
                <p:nvPr/>
              </p:nvGrpSpPr>
              <p:grpSpPr>
                <a:xfrm>
                  <a:off x="1122218" y="451262"/>
                  <a:ext cx="1647215" cy="790386"/>
                  <a:chOff x="0" y="0"/>
                  <a:chExt cx="1647215" cy="790386"/>
                </a:xfrm>
              </p:grpSpPr>
              <p:cxnSp>
                <p:nvCxnSpPr>
                  <p:cNvPr id="29" name="Straight Connector 28"/>
                  <p:cNvCxnSpPr/>
                  <p:nvPr/>
                </p:nvCxnSpPr>
                <p:spPr>
                  <a:xfrm flipH="1">
                    <a:off x="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81346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831273" y="5938"/>
                    <a:ext cx="0" cy="78444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0" y="0"/>
                  <a:ext cx="3903980" cy="2359026"/>
                  <a:chOff x="0" y="0"/>
                  <a:chExt cx="3903980" cy="2359026"/>
                </a:xfrm>
              </p:grpSpPr>
              <p:grpSp>
                <p:nvGrpSpPr>
                  <p:cNvPr id="15" name="Group 14"/>
                  <p:cNvGrpSpPr>
                    <a:grpSpLocks noChangeAspect="1"/>
                  </p:cNvGrpSpPr>
                  <p:nvPr/>
                </p:nvGrpSpPr>
                <p:grpSpPr>
                  <a:xfrm>
                    <a:off x="0" y="0"/>
                    <a:ext cx="3903980" cy="2359026"/>
                    <a:chOff x="0" y="0"/>
                    <a:chExt cx="2597702" cy="1570868"/>
                  </a:xfrm>
                </p:grpSpPr>
                <p:grpSp>
                  <p:nvGrpSpPr>
                    <p:cNvPr id="23" name="Group 22"/>
                    <p:cNvGrpSpPr/>
                    <p:nvPr/>
                  </p:nvGrpSpPr>
                  <p:grpSpPr>
                    <a:xfrm>
                      <a:off x="730332" y="0"/>
                      <a:ext cx="1137285" cy="840624"/>
                      <a:chOff x="320634" y="0"/>
                      <a:chExt cx="1137615" cy="840732"/>
                    </a:xfrm>
                  </p:grpSpPr>
                  <p:sp>
                    <p:nvSpPr>
                      <p:cNvPr id="26" name="Rectangle 25"/>
                      <p:cNvSpPr/>
                      <p:nvPr/>
                    </p:nvSpPr>
                    <p:spPr>
                      <a:xfrm>
                        <a:off x="338447" y="0"/>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7" name="Oval 26"/>
                      <p:cNvSpPr/>
                      <p:nvPr/>
                    </p:nvSpPr>
                    <p:spPr>
                      <a:xfrm>
                        <a:off x="320634" y="78971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8" name="Oval 27"/>
                      <p:cNvSpPr/>
                      <p:nvPr/>
                    </p:nvSpPr>
                    <p:spPr>
                      <a:xfrm>
                        <a:off x="1413164" y="795647"/>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4" name="Arc 23"/>
                    <p:cNvSpPr>
                      <a:spLocks noChangeAspect="1"/>
                    </p:cNvSpPr>
                    <p:nvPr/>
                  </p:nvSpPr>
                  <p:spPr>
                    <a:xfrm>
                      <a:off x="0" y="71252"/>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5" name="Arc 24"/>
                    <p:cNvSpPr>
                      <a:spLocks noChangeAspect="1"/>
                    </p:cNvSpPr>
                    <p:nvPr/>
                  </p:nvSpPr>
                  <p:spPr>
                    <a:xfrm flipH="1">
                      <a:off x="1098467" y="65315"/>
                      <a:ext cx="1499235" cy="1499235"/>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6" name="Text Box 121"/>
                  <p:cNvSpPr txBox="1"/>
                  <p:nvPr/>
                </p:nvSpPr>
                <p:spPr>
                  <a:xfrm>
                    <a:off x="890650"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17" name="Text Box 122"/>
                  <p:cNvSpPr txBox="1"/>
                  <p:nvPr/>
                </p:nvSpPr>
                <p:spPr>
                  <a:xfrm>
                    <a:off x="2778826"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18" name="Text Box 123"/>
                  <p:cNvSpPr txBox="1"/>
                  <p:nvPr/>
                </p:nvSpPr>
                <p:spPr>
                  <a:xfrm>
                    <a:off x="1810987" y="118753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M</a:t>
                    </a:r>
                    <a:endParaRPr lang="en-US" sz="1100">
                      <a:effectLst/>
                      <a:ea typeface="Calibri"/>
                      <a:cs typeface="Times New Roman"/>
                    </a:endParaRPr>
                  </a:p>
                </p:txBody>
              </p:sp>
              <p:sp>
                <p:nvSpPr>
                  <p:cNvPr id="22" name="Text Box 124"/>
                  <p:cNvSpPr txBox="1"/>
                  <p:nvPr/>
                </p:nvSpPr>
                <p:spPr>
                  <a:xfrm>
                    <a:off x="1822863" y="219694"/>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grpSp>
          </p:grpSp>
        </p:grpSp>
        <p:sp>
          <p:nvSpPr>
            <p:cNvPr id="19" name="Oval 18"/>
            <p:cNvSpPr/>
            <p:nvPr/>
          </p:nvSpPr>
          <p:spPr>
            <a:xfrm>
              <a:off x="80772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4770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311260" cy="4343400"/>
          </a:xfrm>
        </p:spPr>
        <p:txBody>
          <a:bodyPr/>
          <a:lstStyle/>
          <a:p>
            <a:r>
              <a:rPr lang="en-US" sz="2400" dirty="0" smtClean="0">
                <a:solidFill>
                  <a:schemeClr val="tx1"/>
                </a:solidFill>
              </a:rPr>
              <a:t>Computing the area detected if </a:t>
            </a:r>
            <a:r>
              <a:rPr lang="en-US" sz="2400" dirty="0" err="1" smtClean="0">
                <a:solidFill>
                  <a:schemeClr val="tx1"/>
                </a:solidFill>
              </a:rPr>
              <a:t>Selina</a:t>
            </a:r>
            <a:r>
              <a:rPr lang="en-US" sz="2400" dirty="0" smtClean="0">
                <a:solidFill>
                  <a:schemeClr val="tx1"/>
                </a:solidFill>
              </a:rPr>
              <a:t> places the two motion detectors on the back corners of her house.</a:t>
            </a:r>
          </a:p>
          <a:p>
            <a:endParaRPr lang="en-US" sz="1000" dirty="0" smtClean="0">
              <a:solidFill>
                <a:schemeClr val="tx1"/>
              </a:solidFill>
            </a:endParaRPr>
          </a:p>
          <a:p>
            <a:pPr algn="l"/>
            <a:r>
              <a:rPr lang="en-US" sz="2400" dirty="0">
                <a:solidFill>
                  <a:schemeClr val="tx1"/>
                </a:solidFill>
              </a:rPr>
              <a:t>The detected area is comprised of the area of</a:t>
            </a:r>
          </a:p>
          <a:p>
            <a:pPr algn="l"/>
            <a:r>
              <a:rPr lang="en-US" sz="2400" dirty="0">
                <a:solidFill>
                  <a:schemeClr val="tx1"/>
                </a:solidFill>
              </a:rPr>
              <a:t>isosceles triangle AXB and two circular sectors.</a:t>
            </a:r>
          </a:p>
          <a:p>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mc:AlternateContent xmlns:mc="http://schemas.openxmlformats.org/markup-compatibility/2006" xmlns:a14="http://schemas.microsoft.com/office/drawing/2010/main">
        <mc:Choice Requires="a14">
          <p:sp>
            <p:nvSpPr>
              <p:cNvPr id="6" name="Rectangle 5"/>
              <p:cNvSpPr/>
              <p:nvPr/>
            </p:nvSpPr>
            <p:spPr>
              <a:xfrm>
                <a:off x="228600" y="3508836"/>
                <a:ext cx="4572000" cy="1804853"/>
              </a:xfrm>
              <a:prstGeom prst="rect">
                <a:avLst/>
              </a:prstGeom>
            </p:spPr>
            <p:txBody>
              <a:bodyPr>
                <a:spAutoFit/>
              </a:bodyPr>
              <a:lstStyle/>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rPr>
                        <m:t>=</m:t>
                      </m:r>
                      <m:box>
                        <m:boxPr>
                          <m:ctrlPr>
                            <a:rPr lang="en-US" sz="2800" i="1">
                              <a:latin typeface="Cambria Math"/>
                            </a:rPr>
                          </m:ctrlPr>
                        </m:boxPr>
                        <m:e>
                          <m:argPr>
                            <m:argSz m:val="-1"/>
                          </m:argPr>
                          <m:f>
                            <m:fPr>
                              <m:ctrlPr>
                                <a:rPr lang="en-US" sz="2800" i="1">
                                  <a:latin typeface="Cambria Math"/>
                                </a:rPr>
                              </m:ctrlPr>
                            </m:fPr>
                            <m:num>
                              <m:r>
                                <a:rPr lang="en-US" sz="2800" i="1">
                                  <a:latin typeface="Cambria Math"/>
                                </a:rPr>
                                <m:t>1</m:t>
                              </m:r>
                            </m:num>
                            <m:den>
                              <m:r>
                                <a:rPr lang="en-US" sz="2800" i="1">
                                  <a:latin typeface="Cambria Math"/>
                                </a:rPr>
                                <m:t>2</m:t>
                              </m:r>
                            </m:den>
                          </m:f>
                          <m:r>
                            <a:rPr lang="en-US" sz="2800" i="1">
                              <a:latin typeface="Cambria Math"/>
                              <a:ea typeface="Cambria Math"/>
                            </a:rPr>
                            <m:t>∙</m:t>
                          </m:r>
                          <m:r>
                            <a:rPr lang="en-US" sz="2800" i="1">
                              <a:latin typeface="Cambria Math"/>
                            </a:rPr>
                            <m:t>𝑋𝑀</m:t>
                          </m:r>
                          <m:r>
                            <a:rPr lang="en-US" sz="2800" i="1">
                              <a:latin typeface="Cambria Math"/>
                              <a:ea typeface="Cambria Math"/>
                            </a:rPr>
                            <m:t>∙</m:t>
                          </m:r>
                          <m:r>
                            <a:rPr lang="en-US" sz="2800" i="1">
                              <a:latin typeface="Cambria Math"/>
                              <a:ea typeface="Cambria Math"/>
                            </a:rPr>
                            <m:t>𝐴𝐵</m:t>
                          </m:r>
                        </m:e>
                      </m:box>
                    </m:oMath>
                  </m:oMathPara>
                </a14:m>
                <a:endParaRPr lang="en-US" sz="2800" dirty="0"/>
              </a:p>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ea typeface="Cambria Math"/>
                        </a:rPr>
                        <m:t>≈</m:t>
                      </m:r>
                      <m:box>
                        <m:boxPr>
                          <m:ctrlPr>
                            <a:rPr lang="en-US" sz="2800" i="1">
                              <a:latin typeface="Cambria Math"/>
                            </a:rPr>
                          </m:ctrlPr>
                        </m:boxPr>
                        <m:e>
                          <m:argPr>
                            <m:argSz m:val="-1"/>
                          </m:argPr>
                          <m:f>
                            <m:fPr>
                              <m:ctrlPr>
                                <a:rPr lang="en-US" sz="2800" i="1">
                                  <a:latin typeface="Cambria Math"/>
                                </a:rPr>
                              </m:ctrlPr>
                            </m:fPr>
                            <m:num>
                              <m:r>
                                <a:rPr lang="en-US" sz="2800" i="1">
                                  <a:latin typeface="Cambria Math"/>
                                </a:rPr>
                                <m:t>1</m:t>
                              </m:r>
                            </m:num>
                            <m:den>
                              <m:r>
                                <a:rPr lang="en-US" sz="2800" i="1">
                                  <a:latin typeface="Cambria Math"/>
                                </a:rPr>
                                <m:t>2</m:t>
                              </m:r>
                            </m:den>
                          </m:f>
                          <m:r>
                            <a:rPr lang="en-US" sz="2800" i="1">
                              <a:latin typeface="Cambria Math"/>
                              <a:ea typeface="Cambria Math"/>
                            </a:rPr>
                            <m:t>∙</m:t>
                          </m:r>
                          <m:r>
                            <a:rPr lang="en-US" sz="2800" i="1">
                              <a:latin typeface="Cambria Math"/>
                            </a:rPr>
                            <m:t>5.88</m:t>
                          </m:r>
                          <m:r>
                            <a:rPr lang="en-US" sz="2800" i="1">
                              <a:latin typeface="Cambria Math"/>
                              <a:ea typeface="Cambria Math"/>
                            </a:rPr>
                            <m:t>∙12</m:t>
                          </m:r>
                        </m:e>
                      </m:box>
                    </m:oMath>
                  </m:oMathPara>
                </a14:m>
                <a:endParaRPr lang="en-US" sz="2800" dirty="0"/>
              </a:p>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ea typeface="Cambria Math"/>
                        </a:rPr>
                        <m:t>≈</m:t>
                      </m:r>
                      <m:box>
                        <m:boxPr>
                          <m:ctrlPr>
                            <a:rPr lang="en-US" sz="2800" i="1">
                              <a:latin typeface="Cambria Math"/>
                            </a:rPr>
                          </m:ctrlPr>
                        </m:boxPr>
                        <m:e>
                          <m:argPr>
                            <m:argSz m:val="-1"/>
                          </m:argPr>
                          <m:r>
                            <a:rPr lang="en-US" sz="2800" i="1">
                              <a:latin typeface="Cambria Math"/>
                            </a:rPr>
                            <m:t>35.28</m:t>
                          </m:r>
                        </m:e>
                      </m:box>
                    </m:oMath>
                  </m:oMathPara>
                </a14:m>
                <a:endParaRPr lang="en-US" sz="2800" dirty="0"/>
              </a:p>
              <a:p>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228600" y="3508836"/>
                <a:ext cx="4572000" cy="1804853"/>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6172200" y="3621928"/>
                <a:ext cx="2916183" cy="163435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a:rPr>
                        <m:t>𝑚</m:t>
                      </m:r>
                      <m:r>
                        <a:rPr lang="en-US" sz="2400" i="1">
                          <a:latin typeface="Cambria Math"/>
                          <a:ea typeface="Cambria Math"/>
                        </a:rPr>
                        <m:t>∠</m:t>
                      </m:r>
                      <m:r>
                        <a:rPr lang="en-US" sz="2400" b="0" i="1" smtClean="0">
                          <a:latin typeface="Cambria Math"/>
                          <a:ea typeface="Cambria Math"/>
                        </a:rPr>
                        <m:t>=90−</m:t>
                      </m:r>
                      <m:r>
                        <a:rPr lang="en-US" sz="2400" i="1">
                          <a:latin typeface="Cambria Math"/>
                        </a:rPr>
                        <m:t>𝑚</m:t>
                      </m:r>
                      <m:r>
                        <a:rPr lang="en-US" sz="2400" i="1">
                          <a:latin typeface="Cambria Math"/>
                          <a:ea typeface="Cambria Math"/>
                        </a:rPr>
                        <m:t>∠</m:t>
                      </m:r>
                      <m:r>
                        <m:rPr>
                          <m:sty m:val="p"/>
                        </m:rPr>
                        <a:rPr lang="en-US" sz="2400" b="0" i="0" smtClean="0">
                          <a:latin typeface="Cambria Math"/>
                          <a:ea typeface="Cambria Math"/>
                        </a:rPr>
                        <m:t>XAM</m:t>
                      </m:r>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i="1">
                          <a:latin typeface="Cambria Math"/>
                        </a:rPr>
                        <m:t>𝑚</m:t>
                      </m:r>
                      <m:r>
                        <a:rPr lang="en-US" sz="2400" i="1">
                          <a:latin typeface="Cambria Math"/>
                          <a:ea typeface="Cambria Math"/>
                        </a:rPr>
                        <m:t>∠</m:t>
                      </m:r>
                      <m:r>
                        <a:rPr lang="en-US" sz="2400" b="0" i="1" smtClean="0">
                          <a:latin typeface="Cambria Math"/>
                          <a:ea typeface="Cambria Math"/>
                        </a:rPr>
                        <m:t>𝑋𝐴𝑀</m:t>
                      </m:r>
                      <m:r>
                        <a:rPr lang="en-US" sz="2400" i="1">
                          <a:latin typeface="Cambria Math"/>
                          <a:ea typeface="Cambria Math"/>
                        </a:rPr>
                        <m:t>=</m:t>
                      </m:r>
                      <m:func>
                        <m:funcPr>
                          <m:ctrlPr>
                            <a:rPr lang="en-US" sz="2400" i="1" smtClean="0">
                              <a:latin typeface="Cambria Math"/>
                              <a:ea typeface="Cambria Math"/>
                            </a:rPr>
                          </m:ctrlPr>
                        </m:funcPr>
                        <m:fName>
                          <m:sSup>
                            <m:sSupPr>
                              <m:ctrlPr>
                                <a:rPr lang="en-US" sz="2400" i="1" smtClean="0">
                                  <a:latin typeface="Cambria Math"/>
                                  <a:ea typeface="Cambria Math"/>
                                </a:rPr>
                              </m:ctrlPr>
                            </m:sSupPr>
                            <m:e>
                              <m:r>
                                <m:rPr>
                                  <m:sty m:val="p"/>
                                </m:rPr>
                                <a:rPr lang="en-US" sz="2400" i="0" smtClean="0">
                                  <a:latin typeface="Cambria Math"/>
                                  <a:ea typeface="Cambria Math"/>
                                </a:rPr>
                                <m:t>cos</m:t>
                              </m:r>
                            </m:e>
                            <m:sup>
                              <m:r>
                                <a:rPr lang="en-US" sz="2400" i="1" smtClean="0">
                                  <a:latin typeface="Cambria Math"/>
                                  <a:ea typeface="Cambria Math"/>
                                </a:rPr>
                                <m:t>−1</m:t>
                              </m:r>
                            </m:sup>
                          </m:sSup>
                        </m:fName>
                        <m:e>
                          <m:box>
                            <m:boxPr>
                              <m:ctrlPr>
                                <a:rPr lang="en-US" sz="2400" i="1" smtClean="0">
                                  <a:latin typeface="Cambria Math"/>
                                  <a:ea typeface="Cambria Math"/>
                                </a:rPr>
                              </m:ctrlPr>
                            </m:boxPr>
                            <m:e>
                              <m:argPr>
                                <m:argSz m:val="-1"/>
                              </m:argPr>
                              <m:f>
                                <m:fPr>
                                  <m:ctrlPr>
                                    <a:rPr lang="en-US" sz="2400" i="1" smtClean="0">
                                      <a:latin typeface="Cambria Math"/>
                                      <a:ea typeface="Cambria Math"/>
                                    </a:rPr>
                                  </m:ctrlPr>
                                </m:fPr>
                                <m:num>
                                  <m:r>
                                    <a:rPr lang="en-US" sz="2400" b="0" i="1" smtClean="0">
                                      <a:latin typeface="Cambria Math"/>
                                      <a:ea typeface="Cambria Math"/>
                                    </a:rPr>
                                    <m:t>6</m:t>
                                  </m:r>
                                </m:num>
                                <m:den>
                                  <m:r>
                                    <a:rPr lang="en-US" sz="2400" b="0" i="1" smtClean="0">
                                      <a:latin typeface="Cambria Math"/>
                                      <a:ea typeface="Cambria Math"/>
                                    </a:rPr>
                                    <m:t>8.4</m:t>
                                  </m:r>
                                </m:den>
                              </m:f>
                            </m:e>
                          </m:box>
                        </m:e>
                      </m:func>
                    </m:oMath>
                  </m:oMathPara>
                </a14:m>
                <a:endParaRPr lang="en-US" sz="2400" dirty="0" smtClean="0">
                  <a:ea typeface="Cambria Math"/>
                </a:endParaRPr>
              </a:p>
              <a:p>
                <a:pPr/>
                <a14:m>
                  <m:oMathPara xmlns:m="http://schemas.openxmlformats.org/officeDocument/2006/math">
                    <m:oMathParaPr>
                      <m:jc m:val="centerGroup"/>
                    </m:oMathParaPr>
                    <m:oMath xmlns:m="http://schemas.openxmlformats.org/officeDocument/2006/math">
                      <m:r>
                        <a:rPr lang="en-US" sz="2400" i="1">
                          <a:latin typeface="Cambria Math"/>
                        </a:rPr>
                        <m:t>𝑚</m:t>
                      </m:r>
                      <m:r>
                        <a:rPr lang="en-US" sz="2400" i="1">
                          <a:latin typeface="Cambria Math"/>
                          <a:ea typeface="Cambria Math"/>
                        </a:rPr>
                        <m:t>∠</m:t>
                      </m:r>
                      <m:r>
                        <a:rPr lang="en-US" sz="2400" b="0" i="1" smtClean="0">
                          <a:latin typeface="Cambria Math"/>
                          <a:ea typeface="Cambria Math"/>
                        </a:rPr>
                        <m:t>𝑋𝐴𝑀</m:t>
                      </m:r>
                      <m:r>
                        <a:rPr lang="en-US" sz="2400" i="1" smtClean="0">
                          <a:latin typeface="Cambria Math"/>
                          <a:ea typeface="Cambria Math"/>
                        </a:rPr>
                        <m:t>≈</m:t>
                      </m:r>
                      <m:r>
                        <a:rPr lang="en-US" sz="2400" b="0" i="1" smtClean="0">
                          <a:latin typeface="Cambria Math"/>
                          <a:ea typeface="Cambria Math"/>
                        </a:rPr>
                        <m:t>44.4</m:t>
                      </m:r>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i="1">
                          <a:latin typeface="Cambria Math"/>
                        </a:rPr>
                        <m:t>𝑚</m:t>
                      </m:r>
                      <m:r>
                        <a:rPr lang="en-US" sz="2400" i="1">
                          <a:latin typeface="Cambria Math"/>
                          <a:ea typeface="Cambria Math"/>
                        </a:rPr>
                        <m:t>∠</m:t>
                      </m:r>
                      <m:r>
                        <a:rPr lang="en-US" sz="2400" i="1" smtClean="0">
                          <a:latin typeface="Cambria Math"/>
                          <a:ea typeface="Cambria Math"/>
                        </a:rPr>
                        <m:t>≈</m:t>
                      </m:r>
                      <m:r>
                        <a:rPr lang="en-US" sz="2400" b="0" i="1" smtClean="0">
                          <a:latin typeface="Cambria Math"/>
                          <a:ea typeface="Cambria Math"/>
                        </a:rPr>
                        <m:t>45.6</m:t>
                      </m:r>
                    </m:oMath>
                  </m:oMathPara>
                </a14:m>
                <a:endParaRPr lang="en-US" sz="2400" dirty="0"/>
              </a:p>
            </p:txBody>
          </p:sp>
        </mc:Choice>
        <mc:Fallback xmlns="">
          <p:sp>
            <p:nvSpPr>
              <p:cNvPr id="33" name="TextBox 32"/>
              <p:cNvSpPr txBox="1">
                <a:spLocks noRot="1" noChangeAspect="1" noMove="1" noResize="1" noEditPoints="1" noAdjustHandles="1" noChangeArrowheads="1" noChangeShapeType="1" noTextEdit="1"/>
              </p:cNvSpPr>
              <p:nvPr/>
            </p:nvSpPr>
            <p:spPr>
              <a:xfrm>
                <a:off x="6172200" y="3621928"/>
                <a:ext cx="2916183" cy="1634358"/>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2911130" y="3276600"/>
                <a:ext cx="2727670" cy="75161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a:rPr>
                          </m:ctrlPr>
                        </m:sSubPr>
                        <m:e>
                          <m:r>
                            <a:rPr lang="en-US" sz="2400" b="0" i="1" smtClean="0">
                              <a:latin typeface="Cambria Math"/>
                            </a:rPr>
                            <m:t>𝐴</m:t>
                          </m:r>
                        </m:e>
                        <m:sub>
                          <m:r>
                            <a:rPr lang="en-US" sz="2400" i="1" smtClean="0">
                              <a:latin typeface="Cambria Math"/>
                              <a:ea typeface="Cambria Math"/>
                            </a:rPr>
                            <m:t>↶</m:t>
                          </m:r>
                        </m:sub>
                      </m:sSub>
                      <m:r>
                        <a:rPr lang="en-US" sz="2400" b="0" i="1" smtClean="0">
                          <a:latin typeface="Cambria Math"/>
                        </a:rPr>
                        <m:t>=</m:t>
                      </m:r>
                      <m:f>
                        <m:fPr>
                          <m:ctrlPr>
                            <a:rPr lang="en-US" sz="2400" b="0" i="1" smtClean="0">
                              <a:latin typeface="Cambria Math"/>
                            </a:rPr>
                          </m:ctrlPr>
                        </m:fPr>
                        <m:num>
                          <m:r>
                            <a:rPr lang="en-US" sz="2400" b="0" i="1" smtClean="0">
                              <a:latin typeface="Cambria Math"/>
                            </a:rPr>
                            <m:t>𝑚</m:t>
                          </m:r>
                          <m:r>
                            <a:rPr lang="en-US" sz="2400" b="0" i="1" smtClean="0">
                              <a:latin typeface="Cambria Math"/>
                              <a:ea typeface="Cambria Math"/>
                            </a:rPr>
                            <m:t>∠</m:t>
                          </m:r>
                        </m:num>
                        <m:den>
                          <m:r>
                            <a:rPr lang="en-US" sz="2400" b="0" i="1" smtClean="0">
                              <a:latin typeface="Cambria Math"/>
                            </a:rPr>
                            <m:t>360</m:t>
                          </m:r>
                        </m:den>
                      </m:f>
                      <m:r>
                        <a:rPr lang="en-US" sz="2400" b="0" i="1" smtClean="0">
                          <a:latin typeface="Cambria Math"/>
                          <a:ea typeface="Cambria Math"/>
                        </a:rPr>
                        <m:t>∙</m:t>
                      </m:r>
                      <m:r>
                        <a:rPr lang="en-US" sz="2400" b="0" i="1" smtClean="0">
                          <a:latin typeface="Cambria Math"/>
                          <a:ea typeface="Cambria Math"/>
                        </a:rPr>
                        <m:t>𝜋</m:t>
                      </m:r>
                      <m:r>
                        <a:rPr lang="en-US" sz="2400" b="0" i="1" smtClean="0">
                          <a:latin typeface="Cambria Math"/>
                          <a:ea typeface="Cambria Math"/>
                        </a:rPr>
                        <m:t>∙</m:t>
                      </m:r>
                      <m:sSup>
                        <m:sSupPr>
                          <m:ctrlPr>
                            <a:rPr lang="en-US" sz="2400" b="0" i="1" smtClean="0">
                              <a:latin typeface="Cambria Math"/>
                              <a:ea typeface="Cambria Math"/>
                            </a:rPr>
                          </m:ctrlPr>
                        </m:sSupPr>
                        <m:e>
                          <m:r>
                            <a:rPr lang="en-US" sz="2400" b="0" i="1" smtClean="0">
                              <a:latin typeface="Cambria Math"/>
                              <a:ea typeface="Cambria Math"/>
                            </a:rPr>
                            <m:t>8.4</m:t>
                          </m:r>
                        </m:e>
                        <m:sup>
                          <m:r>
                            <a:rPr lang="en-US" sz="2400" b="0" i="1" smtClean="0">
                              <a:latin typeface="Cambria Math"/>
                              <a:ea typeface="Cambria Math"/>
                            </a:rPr>
                            <m:t>2</m:t>
                          </m:r>
                        </m:sup>
                      </m:sSup>
                    </m:oMath>
                  </m:oMathPara>
                </a14:m>
                <a:endParaRPr lang="en-US" sz="2400" dirty="0" smtClean="0"/>
              </a:p>
            </p:txBody>
          </p:sp>
        </mc:Choice>
        <mc:Fallback xmlns="">
          <p:sp>
            <p:nvSpPr>
              <p:cNvPr id="34" name="TextBox 33"/>
              <p:cNvSpPr txBox="1">
                <a:spLocks noRot="1" noChangeAspect="1" noMove="1" noResize="1" noEditPoints="1" noAdjustHandles="1" noChangeArrowheads="1" noChangeShapeType="1" noTextEdit="1"/>
              </p:cNvSpPr>
              <p:nvPr/>
            </p:nvSpPr>
            <p:spPr>
              <a:xfrm>
                <a:off x="2911130" y="3276600"/>
                <a:ext cx="2727670" cy="751616"/>
              </a:xfrm>
              <a:prstGeom prst="rect">
                <a:avLst/>
              </a:prstGeom>
              <a:blipFill rotWithShape="1">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40920872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398836" y="1919719"/>
            <a:ext cx="3903980" cy="2406015"/>
            <a:chOff x="5398836" y="1919719"/>
            <a:chExt cx="3903980" cy="2406015"/>
          </a:xfrm>
        </p:grpSpPr>
        <p:grpSp>
          <p:nvGrpSpPr>
            <p:cNvPr id="9" name="Group 8"/>
            <p:cNvGrpSpPr/>
            <p:nvPr/>
          </p:nvGrpSpPr>
          <p:grpSpPr>
            <a:xfrm>
              <a:off x="5398836" y="1919719"/>
              <a:ext cx="3903980" cy="2406015"/>
              <a:chOff x="0" y="0"/>
              <a:chExt cx="3903980" cy="2406527"/>
            </a:xfrm>
          </p:grpSpPr>
          <p:sp>
            <p:nvSpPr>
              <p:cNvPr id="10" name="Rectangle 9"/>
              <p:cNvSpPr/>
              <p:nvPr/>
            </p:nvSpPr>
            <p:spPr>
              <a:xfrm>
                <a:off x="730333" y="0"/>
                <a:ext cx="2410691" cy="15141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2" name="Group 11"/>
              <p:cNvGrpSpPr/>
              <p:nvPr/>
            </p:nvGrpSpPr>
            <p:grpSpPr>
              <a:xfrm>
                <a:off x="0" y="47501"/>
                <a:ext cx="3903980" cy="2359026"/>
                <a:chOff x="0" y="0"/>
                <a:chExt cx="3903980" cy="2359026"/>
              </a:xfrm>
            </p:grpSpPr>
            <p:grpSp>
              <p:nvGrpSpPr>
                <p:cNvPr id="13" name="Group 12"/>
                <p:cNvGrpSpPr/>
                <p:nvPr/>
              </p:nvGrpSpPr>
              <p:grpSpPr>
                <a:xfrm>
                  <a:off x="1122218" y="451262"/>
                  <a:ext cx="1647215" cy="790386"/>
                  <a:chOff x="0" y="0"/>
                  <a:chExt cx="1647215" cy="790386"/>
                </a:xfrm>
              </p:grpSpPr>
              <p:cxnSp>
                <p:nvCxnSpPr>
                  <p:cNvPr id="29" name="Straight Connector 28"/>
                  <p:cNvCxnSpPr/>
                  <p:nvPr/>
                </p:nvCxnSpPr>
                <p:spPr>
                  <a:xfrm flipH="1">
                    <a:off x="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81346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831273" y="5938"/>
                    <a:ext cx="0" cy="78444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0" y="0"/>
                  <a:ext cx="3903980" cy="2359026"/>
                  <a:chOff x="0" y="0"/>
                  <a:chExt cx="3903980" cy="2359026"/>
                </a:xfrm>
              </p:grpSpPr>
              <p:grpSp>
                <p:nvGrpSpPr>
                  <p:cNvPr id="15" name="Group 14"/>
                  <p:cNvGrpSpPr>
                    <a:grpSpLocks noChangeAspect="1"/>
                  </p:cNvGrpSpPr>
                  <p:nvPr/>
                </p:nvGrpSpPr>
                <p:grpSpPr>
                  <a:xfrm>
                    <a:off x="0" y="0"/>
                    <a:ext cx="3903980" cy="2359026"/>
                    <a:chOff x="0" y="0"/>
                    <a:chExt cx="2597702" cy="1570868"/>
                  </a:xfrm>
                </p:grpSpPr>
                <p:grpSp>
                  <p:nvGrpSpPr>
                    <p:cNvPr id="23" name="Group 22"/>
                    <p:cNvGrpSpPr/>
                    <p:nvPr/>
                  </p:nvGrpSpPr>
                  <p:grpSpPr>
                    <a:xfrm>
                      <a:off x="730332" y="0"/>
                      <a:ext cx="1137285" cy="840624"/>
                      <a:chOff x="320634" y="0"/>
                      <a:chExt cx="1137615" cy="840732"/>
                    </a:xfrm>
                  </p:grpSpPr>
                  <p:sp>
                    <p:nvSpPr>
                      <p:cNvPr id="26" name="Rectangle 25"/>
                      <p:cNvSpPr/>
                      <p:nvPr/>
                    </p:nvSpPr>
                    <p:spPr>
                      <a:xfrm>
                        <a:off x="338447" y="0"/>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7" name="Oval 26"/>
                      <p:cNvSpPr/>
                      <p:nvPr/>
                    </p:nvSpPr>
                    <p:spPr>
                      <a:xfrm>
                        <a:off x="320634" y="78971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8" name="Oval 27"/>
                      <p:cNvSpPr/>
                      <p:nvPr/>
                    </p:nvSpPr>
                    <p:spPr>
                      <a:xfrm>
                        <a:off x="1413164" y="795647"/>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4" name="Arc 23"/>
                    <p:cNvSpPr>
                      <a:spLocks noChangeAspect="1"/>
                    </p:cNvSpPr>
                    <p:nvPr/>
                  </p:nvSpPr>
                  <p:spPr>
                    <a:xfrm>
                      <a:off x="0" y="71252"/>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5" name="Arc 24"/>
                    <p:cNvSpPr>
                      <a:spLocks noChangeAspect="1"/>
                    </p:cNvSpPr>
                    <p:nvPr/>
                  </p:nvSpPr>
                  <p:spPr>
                    <a:xfrm flipH="1">
                      <a:off x="1098467" y="65315"/>
                      <a:ext cx="1499235" cy="1499235"/>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6" name="Text Box 121"/>
                  <p:cNvSpPr txBox="1"/>
                  <p:nvPr/>
                </p:nvSpPr>
                <p:spPr>
                  <a:xfrm>
                    <a:off x="890650"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17" name="Text Box 122"/>
                  <p:cNvSpPr txBox="1"/>
                  <p:nvPr/>
                </p:nvSpPr>
                <p:spPr>
                  <a:xfrm>
                    <a:off x="2778826"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18" name="Text Box 123"/>
                  <p:cNvSpPr txBox="1"/>
                  <p:nvPr/>
                </p:nvSpPr>
                <p:spPr>
                  <a:xfrm>
                    <a:off x="1810987" y="118753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M</a:t>
                    </a:r>
                    <a:endParaRPr lang="en-US" sz="1100">
                      <a:effectLst/>
                      <a:ea typeface="Calibri"/>
                      <a:cs typeface="Times New Roman"/>
                    </a:endParaRPr>
                  </a:p>
                </p:txBody>
              </p:sp>
              <p:sp>
                <p:nvSpPr>
                  <p:cNvPr id="22" name="Text Box 124"/>
                  <p:cNvSpPr txBox="1"/>
                  <p:nvPr/>
                </p:nvSpPr>
                <p:spPr>
                  <a:xfrm>
                    <a:off x="1822863" y="219694"/>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grpSp>
          </p:grpSp>
        </p:grpSp>
        <p:sp>
          <p:nvSpPr>
            <p:cNvPr id="19" name="Oval 18"/>
            <p:cNvSpPr/>
            <p:nvPr/>
          </p:nvSpPr>
          <p:spPr>
            <a:xfrm>
              <a:off x="80772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4770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311260" cy="4343400"/>
          </a:xfrm>
        </p:spPr>
        <p:txBody>
          <a:bodyPr/>
          <a:lstStyle/>
          <a:p>
            <a:r>
              <a:rPr lang="en-US" sz="2400" dirty="0" smtClean="0">
                <a:solidFill>
                  <a:schemeClr val="tx1"/>
                </a:solidFill>
              </a:rPr>
              <a:t>Computing the area detected if </a:t>
            </a:r>
            <a:r>
              <a:rPr lang="en-US" sz="2400" dirty="0" err="1" smtClean="0">
                <a:solidFill>
                  <a:schemeClr val="tx1"/>
                </a:solidFill>
              </a:rPr>
              <a:t>Selina</a:t>
            </a:r>
            <a:r>
              <a:rPr lang="en-US" sz="2400" dirty="0" smtClean="0">
                <a:solidFill>
                  <a:schemeClr val="tx1"/>
                </a:solidFill>
              </a:rPr>
              <a:t> places the two motion detectors on the back corners of her house.</a:t>
            </a:r>
          </a:p>
          <a:p>
            <a:endParaRPr lang="en-US" sz="1000" dirty="0" smtClean="0">
              <a:solidFill>
                <a:schemeClr val="tx1"/>
              </a:solidFill>
            </a:endParaRPr>
          </a:p>
          <a:p>
            <a:pPr algn="l"/>
            <a:r>
              <a:rPr lang="en-US" sz="2400" dirty="0">
                <a:solidFill>
                  <a:schemeClr val="tx1"/>
                </a:solidFill>
              </a:rPr>
              <a:t>The detected area is comprised of the area of</a:t>
            </a:r>
          </a:p>
          <a:p>
            <a:pPr algn="l"/>
            <a:r>
              <a:rPr lang="en-US" sz="2400" dirty="0">
                <a:solidFill>
                  <a:schemeClr val="tx1"/>
                </a:solidFill>
              </a:rPr>
              <a:t>isosceles triangle AXB and two circular sectors.</a:t>
            </a:r>
          </a:p>
          <a:p>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mc:AlternateContent xmlns:mc="http://schemas.openxmlformats.org/markup-compatibility/2006" xmlns:a14="http://schemas.microsoft.com/office/drawing/2010/main">
        <mc:Choice Requires="a14">
          <p:sp>
            <p:nvSpPr>
              <p:cNvPr id="6" name="Rectangle 5"/>
              <p:cNvSpPr/>
              <p:nvPr/>
            </p:nvSpPr>
            <p:spPr>
              <a:xfrm>
                <a:off x="228600" y="3508836"/>
                <a:ext cx="4572000" cy="1804853"/>
              </a:xfrm>
              <a:prstGeom prst="rect">
                <a:avLst/>
              </a:prstGeom>
            </p:spPr>
            <p:txBody>
              <a:bodyPr>
                <a:spAutoFit/>
              </a:bodyPr>
              <a:lstStyle/>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rPr>
                        <m:t>=</m:t>
                      </m:r>
                      <m:box>
                        <m:boxPr>
                          <m:ctrlPr>
                            <a:rPr lang="en-US" sz="2800" i="1">
                              <a:latin typeface="Cambria Math"/>
                            </a:rPr>
                          </m:ctrlPr>
                        </m:boxPr>
                        <m:e>
                          <m:argPr>
                            <m:argSz m:val="-1"/>
                          </m:argPr>
                          <m:f>
                            <m:fPr>
                              <m:ctrlPr>
                                <a:rPr lang="en-US" sz="2800" i="1">
                                  <a:latin typeface="Cambria Math"/>
                                </a:rPr>
                              </m:ctrlPr>
                            </m:fPr>
                            <m:num>
                              <m:r>
                                <a:rPr lang="en-US" sz="2800" i="1">
                                  <a:latin typeface="Cambria Math"/>
                                </a:rPr>
                                <m:t>1</m:t>
                              </m:r>
                            </m:num>
                            <m:den>
                              <m:r>
                                <a:rPr lang="en-US" sz="2800" i="1">
                                  <a:latin typeface="Cambria Math"/>
                                </a:rPr>
                                <m:t>2</m:t>
                              </m:r>
                            </m:den>
                          </m:f>
                          <m:r>
                            <a:rPr lang="en-US" sz="2800" i="1">
                              <a:latin typeface="Cambria Math"/>
                              <a:ea typeface="Cambria Math"/>
                            </a:rPr>
                            <m:t>∙</m:t>
                          </m:r>
                          <m:r>
                            <a:rPr lang="en-US" sz="2800" i="1">
                              <a:latin typeface="Cambria Math"/>
                            </a:rPr>
                            <m:t>𝑋𝑀</m:t>
                          </m:r>
                          <m:r>
                            <a:rPr lang="en-US" sz="2800" i="1">
                              <a:latin typeface="Cambria Math"/>
                              <a:ea typeface="Cambria Math"/>
                            </a:rPr>
                            <m:t>∙</m:t>
                          </m:r>
                          <m:r>
                            <a:rPr lang="en-US" sz="2800" i="1">
                              <a:latin typeface="Cambria Math"/>
                              <a:ea typeface="Cambria Math"/>
                            </a:rPr>
                            <m:t>𝐴𝐵</m:t>
                          </m:r>
                        </m:e>
                      </m:box>
                    </m:oMath>
                  </m:oMathPara>
                </a14:m>
                <a:endParaRPr lang="en-US" sz="2800" dirty="0"/>
              </a:p>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ea typeface="Cambria Math"/>
                        </a:rPr>
                        <m:t>≈</m:t>
                      </m:r>
                      <m:box>
                        <m:boxPr>
                          <m:ctrlPr>
                            <a:rPr lang="en-US" sz="2800" i="1">
                              <a:latin typeface="Cambria Math"/>
                            </a:rPr>
                          </m:ctrlPr>
                        </m:boxPr>
                        <m:e>
                          <m:argPr>
                            <m:argSz m:val="-1"/>
                          </m:argPr>
                          <m:f>
                            <m:fPr>
                              <m:ctrlPr>
                                <a:rPr lang="en-US" sz="2800" i="1">
                                  <a:latin typeface="Cambria Math"/>
                                </a:rPr>
                              </m:ctrlPr>
                            </m:fPr>
                            <m:num>
                              <m:r>
                                <a:rPr lang="en-US" sz="2800" i="1">
                                  <a:latin typeface="Cambria Math"/>
                                </a:rPr>
                                <m:t>1</m:t>
                              </m:r>
                            </m:num>
                            <m:den>
                              <m:r>
                                <a:rPr lang="en-US" sz="2800" i="1">
                                  <a:latin typeface="Cambria Math"/>
                                </a:rPr>
                                <m:t>2</m:t>
                              </m:r>
                            </m:den>
                          </m:f>
                          <m:r>
                            <a:rPr lang="en-US" sz="2800" i="1">
                              <a:latin typeface="Cambria Math"/>
                              <a:ea typeface="Cambria Math"/>
                            </a:rPr>
                            <m:t>∙</m:t>
                          </m:r>
                          <m:r>
                            <a:rPr lang="en-US" sz="2800" i="1">
                              <a:latin typeface="Cambria Math"/>
                            </a:rPr>
                            <m:t>5.88</m:t>
                          </m:r>
                          <m:r>
                            <a:rPr lang="en-US" sz="2800" i="1">
                              <a:latin typeface="Cambria Math"/>
                              <a:ea typeface="Cambria Math"/>
                            </a:rPr>
                            <m:t>∙12</m:t>
                          </m:r>
                        </m:e>
                      </m:box>
                    </m:oMath>
                  </m:oMathPara>
                </a14:m>
                <a:endParaRPr lang="en-US" sz="2800" dirty="0"/>
              </a:p>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ea typeface="Cambria Math"/>
                        </a:rPr>
                        <m:t>≈</m:t>
                      </m:r>
                      <m:box>
                        <m:boxPr>
                          <m:ctrlPr>
                            <a:rPr lang="en-US" sz="2800" i="1">
                              <a:latin typeface="Cambria Math"/>
                            </a:rPr>
                          </m:ctrlPr>
                        </m:boxPr>
                        <m:e>
                          <m:argPr>
                            <m:argSz m:val="-1"/>
                          </m:argPr>
                          <m:r>
                            <a:rPr lang="en-US" sz="2800" i="1">
                              <a:latin typeface="Cambria Math"/>
                            </a:rPr>
                            <m:t>35.28</m:t>
                          </m:r>
                        </m:e>
                      </m:box>
                    </m:oMath>
                  </m:oMathPara>
                </a14:m>
                <a:endParaRPr lang="en-US" sz="2800" dirty="0"/>
              </a:p>
              <a:p>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228600" y="3508836"/>
                <a:ext cx="4572000" cy="1804853"/>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6172200" y="3621928"/>
                <a:ext cx="2916183" cy="163435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a:rPr>
                        <m:t>𝑚</m:t>
                      </m:r>
                      <m:r>
                        <a:rPr lang="en-US" sz="2400" i="1">
                          <a:latin typeface="Cambria Math"/>
                          <a:ea typeface="Cambria Math"/>
                        </a:rPr>
                        <m:t>∠</m:t>
                      </m:r>
                      <m:r>
                        <a:rPr lang="en-US" sz="2400" b="0" i="1" smtClean="0">
                          <a:latin typeface="Cambria Math"/>
                          <a:ea typeface="Cambria Math"/>
                        </a:rPr>
                        <m:t>=90−</m:t>
                      </m:r>
                      <m:r>
                        <a:rPr lang="en-US" sz="2400" i="1">
                          <a:latin typeface="Cambria Math"/>
                        </a:rPr>
                        <m:t>𝑚</m:t>
                      </m:r>
                      <m:r>
                        <a:rPr lang="en-US" sz="2400" i="1">
                          <a:latin typeface="Cambria Math"/>
                          <a:ea typeface="Cambria Math"/>
                        </a:rPr>
                        <m:t>∠</m:t>
                      </m:r>
                      <m:r>
                        <m:rPr>
                          <m:sty m:val="p"/>
                        </m:rPr>
                        <a:rPr lang="en-US" sz="2400" b="0" i="0" smtClean="0">
                          <a:latin typeface="Cambria Math"/>
                          <a:ea typeface="Cambria Math"/>
                        </a:rPr>
                        <m:t>XAM</m:t>
                      </m:r>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i="1">
                          <a:latin typeface="Cambria Math"/>
                        </a:rPr>
                        <m:t>𝑚</m:t>
                      </m:r>
                      <m:r>
                        <a:rPr lang="en-US" sz="2400" i="1">
                          <a:latin typeface="Cambria Math"/>
                          <a:ea typeface="Cambria Math"/>
                        </a:rPr>
                        <m:t>∠</m:t>
                      </m:r>
                      <m:r>
                        <a:rPr lang="en-US" sz="2400" b="0" i="1" smtClean="0">
                          <a:latin typeface="Cambria Math"/>
                          <a:ea typeface="Cambria Math"/>
                        </a:rPr>
                        <m:t>𝑋𝐴𝑀</m:t>
                      </m:r>
                      <m:r>
                        <a:rPr lang="en-US" sz="2400" i="1">
                          <a:latin typeface="Cambria Math"/>
                          <a:ea typeface="Cambria Math"/>
                        </a:rPr>
                        <m:t>=</m:t>
                      </m:r>
                      <m:func>
                        <m:funcPr>
                          <m:ctrlPr>
                            <a:rPr lang="en-US" sz="2400" i="1" smtClean="0">
                              <a:latin typeface="Cambria Math"/>
                              <a:ea typeface="Cambria Math"/>
                            </a:rPr>
                          </m:ctrlPr>
                        </m:funcPr>
                        <m:fName>
                          <m:sSup>
                            <m:sSupPr>
                              <m:ctrlPr>
                                <a:rPr lang="en-US" sz="2400" i="1" smtClean="0">
                                  <a:latin typeface="Cambria Math"/>
                                  <a:ea typeface="Cambria Math"/>
                                </a:rPr>
                              </m:ctrlPr>
                            </m:sSupPr>
                            <m:e>
                              <m:r>
                                <m:rPr>
                                  <m:sty m:val="p"/>
                                </m:rPr>
                                <a:rPr lang="en-US" sz="2400" i="0" smtClean="0">
                                  <a:latin typeface="Cambria Math"/>
                                  <a:ea typeface="Cambria Math"/>
                                </a:rPr>
                                <m:t>cos</m:t>
                              </m:r>
                            </m:e>
                            <m:sup>
                              <m:r>
                                <a:rPr lang="en-US" sz="2400" i="1" smtClean="0">
                                  <a:latin typeface="Cambria Math"/>
                                  <a:ea typeface="Cambria Math"/>
                                </a:rPr>
                                <m:t>−1</m:t>
                              </m:r>
                            </m:sup>
                          </m:sSup>
                        </m:fName>
                        <m:e>
                          <m:box>
                            <m:boxPr>
                              <m:ctrlPr>
                                <a:rPr lang="en-US" sz="2400" i="1" smtClean="0">
                                  <a:latin typeface="Cambria Math"/>
                                  <a:ea typeface="Cambria Math"/>
                                </a:rPr>
                              </m:ctrlPr>
                            </m:boxPr>
                            <m:e>
                              <m:argPr>
                                <m:argSz m:val="-1"/>
                              </m:argPr>
                              <m:f>
                                <m:fPr>
                                  <m:ctrlPr>
                                    <a:rPr lang="en-US" sz="2400" i="1" smtClean="0">
                                      <a:latin typeface="Cambria Math"/>
                                      <a:ea typeface="Cambria Math"/>
                                    </a:rPr>
                                  </m:ctrlPr>
                                </m:fPr>
                                <m:num>
                                  <m:r>
                                    <a:rPr lang="en-US" sz="2400" b="0" i="1" smtClean="0">
                                      <a:latin typeface="Cambria Math"/>
                                      <a:ea typeface="Cambria Math"/>
                                    </a:rPr>
                                    <m:t>6</m:t>
                                  </m:r>
                                </m:num>
                                <m:den>
                                  <m:r>
                                    <a:rPr lang="en-US" sz="2400" b="0" i="1" smtClean="0">
                                      <a:latin typeface="Cambria Math"/>
                                      <a:ea typeface="Cambria Math"/>
                                    </a:rPr>
                                    <m:t>8.4</m:t>
                                  </m:r>
                                </m:den>
                              </m:f>
                            </m:e>
                          </m:box>
                        </m:e>
                      </m:func>
                    </m:oMath>
                  </m:oMathPara>
                </a14:m>
                <a:endParaRPr lang="en-US" sz="2400" dirty="0" smtClean="0">
                  <a:ea typeface="Cambria Math"/>
                </a:endParaRPr>
              </a:p>
              <a:p>
                <a:pPr/>
                <a14:m>
                  <m:oMathPara xmlns:m="http://schemas.openxmlformats.org/officeDocument/2006/math">
                    <m:oMathParaPr>
                      <m:jc m:val="centerGroup"/>
                    </m:oMathParaPr>
                    <m:oMath xmlns:m="http://schemas.openxmlformats.org/officeDocument/2006/math">
                      <m:r>
                        <a:rPr lang="en-US" sz="2400" i="1">
                          <a:latin typeface="Cambria Math"/>
                        </a:rPr>
                        <m:t>𝑚</m:t>
                      </m:r>
                      <m:r>
                        <a:rPr lang="en-US" sz="2400" i="1">
                          <a:latin typeface="Cambria Math"/>
                          <a:ea typeface="Cambria Math"/>
                        </a:rPr>
                        <m:t>∠</m:t>
                      </m:r>
                      <m:r>
                        <a:rPr lang="en-US" sz="2400" b="0" i="1" smtClean="0">
                          <a:latin typeface="Cambria Math"/>
                          <a:ea typeface="Cambria Math"/>
                        </a:rPr>
                        <m:t>𝑋𝐴𝑀</m:t>
                      </m:r>
                      <m:r>
                        <a:rPr lang="en-US" sz="2400" i="1" smtClean="0">
                          <a:latin typeface="Cambria Math"/>
                          <a:ea typeface="Cambria Math"/>
                        </a:rPr>
                        <m:t>≈</m:t>
                      </m:r>
                      <m:r>
                        <a:rPr lang="en-US" sz="2400" b="0" i="1" smtClean="0">
                          <a:latin typeface="Cambria Math"/>
                          <a:ea typeface="Cambria Math"/>
                        </a:rPr>
                        <m:t>44.4</m:t>
                      </m:r>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i="1">
                          <a:latin typeface="Cambria Math"/>
                        </a:rPr>
                        <m:t>𝑚</m:t>
                      </m:r>
                      <m:r>
                        <a:rPr lang="en-US" sz="2400" i="1">
                          <a:latin typeface="Cambria Math"/>
                          <a:ea typeface="Cambria Math"/>
                        </a:rPr>
                        <m:t>∠</m:t>
                      </m:r>
                      <m:r>
                        <a:rPr lang="en-US" sz="2400" i="1" smtClean="0">
                          <a:latin typeface="Cambria Math"/>
                          <a:ea typeface="Cambria Math"/>
                        </a:rPr>
                        <m:t>≈</m:t>
                      </m:r>
                      <m:r>
                        <a:rPr lang="en-US" sz="2400" b="0" i="1" smtClean="0">
                          <a:latin typeface="Cambria Math"/>
                          <a:ea typeface="Cambria Math"/>
                        </a:rPr>
                        <m:t>45.6</m:t>
                      </m:r>
                    </m:oMath>
                  </m:oMathPara>
                </a14:m>
                <a:endParaRPr lang="en-US" sz="2400" dirty="0"/>
              </a:p>
            </p:txBody>
          </p:sp>
        </mc:Choice>
        <mc:Fallback xmlns="">
          <p:sp>
            <p:nvSpPr>
              <p:cNvPr id="33" name="TextBox 32"/>
              <p:cNvSpPr txBox="1">
                <a:spLocks noRot="1" noChangeAspect="1" noMove="1" noResize="1" noEditPoints="1" noAdjustHandles="1" noChangeArrowheads="1" noChangeShapeType="1" noTextEdit="1"/>
              </p:cNvSpPr>
              <p:nvPr/>
            </p:nvSpPr>
            <p:spPr>
              <a:xfrm>
                <a:off x="6172200" y="3621928"/>
                <a:ext cx="2916183" cy="1634358"/>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2911130" y="3276600"/>
                <a:ext cx="2786981" cy="185390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a:rPr>
                          </m:ctrlPr>
                        </m:sSubPr>
                        <m:e>
                          <m:r>
                            <a:rPr lang="en-US" sz="2400" b="0" i="1" smtClean="0">
                              <a:latin typeface="Cambria Math"/>
                            </a:rPr>
                            <m:t>𝐴</m:t>
                          </m:r>
                        </m:e>
                        <m:sub>
                          <m:r>
                            <a:rPr lang="en-US" sz="2400" i="1" smtClean="0">
                              <a:latin typeface="Cambria Math"/>
                              <a:ea typeface="Cambria Math"/>
                            </a:rPr>
                            <m:t>↶</m:t>
                          </m:r>
                        </m:sub>
                      </m:sSub>
                      <m:r>
                        <a:rPr lang="en-US" sz="2400" b="0" i="1" smtClean="0">
                          <a:latin typeface="Cambria Math"/>
                        </a:rPr>
                        <m:t>=</m:t>
                      </m:r>
                      <m:f>
                        <m:fPr>
                          <m:ctrlPr>
                            <a:rPr lang="en-US" sz="2400" b="0" i="1" smtClean="0">
                              <a:latin typeface="Cambria Math"/>
                            </a:rPr>
                          </m:ctrlPr>
                        </m:fPr>
                        <m:num>
                          <m:r>
                            <a:rPr lang="en-US" sz="2400" b="0" i="1" smtClean="0">
                              <a:latin typeface="Cambria Math"/>
                            </a:rPr>
                            <m:t>𝑚</m:t>
                          </m:r>
                          <m:r>
                            <a:rPr lang="en-US" sz="2400" b="0" i="1" smtClean="0">
                              <a:latin typeface="Cambria Math"/>
                              <a:ea typeface="Cambria Math"/>
                            </a:rPr>
                            <m:t>∠</m:t>
                          </m:r>
                        </m:num>
                        <m:den>
                          <m:r>
                            <a:rPr lang="en-US" sz="2400" b="0" i="1" smtClean="0">
                              <a:latin typeface="Cambria Math"/>
                            </a:rPr>
                            <m:t>360</m:t>
                          </m:r>
                        </m:den>
                      </m:f>
                      <m:r>
                        <a:rPr lang="en-US" sz="2400" b="0" i="1" smtClean="0">
                          <a:latin typeface="Cambria Math"/>
                          <a:ea typeface="Cambria Math"/>
                        </a:rPr>
                        <m:t>∙</m:t>
                      </m:r>
                      <m:r>
                        <a:rPr lang="en-US" sz="2400" b="0" i="1" smtClean="0">
                          <a:latin typeface="Cambria Math"/>
                          <a:ea typeface="Cambria Math"/>
                        </a:rPr>
                        <m:t>𝜋</m:t>
                      </m:r>
                      <m:r>
                        <a:rPr lang="en-US" sz="2400" b="0" i="1" smtClean="0">
                          <a:latin typeface="Cambria Math"/>
                          <a:ea typeface="Cambria Math"/>
                        </a:rPr>
                        <m:t>∙</m:t>
                      </m:r>
                      <m:sSup>
                        <m:sSupPr>
                          <m:ctrlPr>
                            <a:rPr lang="en-US" sz="2400" b="0" i="1" smtClean="0">
                              <a:latin typeface="Cambria Math"/>
                              <a:ea typeface="Cambria Math"/>
                            </a:rPr>
                          </m:ctrlPr>
                        </m:sSupPr>
                        <m:e>
                          <m:r>
                            <a:rPr lang="en-US" sz="2400" b="0" i="1" smtClean="0">
                              <a:latin typeface="Cambria Math"/>
                              <a:ea typeface="Cambria Math"/>
                            </a:rPr>
                            <m:t>8.4</m:t>
                          </m:r>
                        </m:e>
                        <m:sup>
                          <m:r>
                            <a:rPr lang="en-US" sz="2400" b="0" i="1" smtClean="0">
                              <a:latin typeface="Cambria Math"/>
                              <a:ea typeface="Cambria Math"/>
                            </a:rPr>
                            <m:t>2</m:t>
                          </m:r>
                        </m:sup>
                      </m:sSup>
                    </m:oMath>
                  </m:oMathPara>
                </a14:m>
                <a:endParaRPr lang="en-US" sz="2400" dirty="0" smtClean="0"/>
              </a:p>
              <a:p>
                <a:pPr/>
                <a14:m>
                  <m:oMathPara xmlns:m="http://schemas.openxmlformats.org/officeDocument/2006/math">
                    <m:oMathParaPr>
                      <m:jc m:val="centerGroup"/>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m:t>
                          </m:r>
                        </m:sub>
                      </m:sSub>
                      <m:r>
                        <a:rPr lang="en-US" sz="2400" i="1" smtClean="0">
                          <a:latin typeface="Cambria Math"/>
                          <a:ea typeface="Cambria Math"/>
                        </a:rPr>
                        <m:t>≈</m:t>
                      </m:r>
                      <m:f>
                        <m:fPr>
                          <m:ctrlPr>
                            <a:rPr lang="en-US" sz="2400" i="1">
                              <a:latin typeface="Cambria Math"/>
                            </a:rPr>
                          </m:ctrlPr>
                        </m:fPr>
                        <m:num>
                          <m:r>
                            <a:rPr lang="en-US" sz="2400" b="0" i="1" smtClean="0">
                              <a:latin typeface="Cambria Math"/>
                            </a:rPr>
                            <m:t>45.6</m:t>
                          </m:r>
                        </m:num>
                        <m:den>
                          <m:r>
                            <a:rPr lang="en-US" sz="2400" i="1">
                              <a:latin typeface="Cambria Math"/>
                            </a:rPr>
                            <m:t>360</m:t>
                          </m:r>
                        </m:den>
                      </m:f>
                      <m:r>
                        <a:rPr lang="en-US" sz="2400" i="1">
                          <a:latin typeface="Cambria Math"/>
                          <a:ea typeface="Cambria Math"/>
                        </a:rPr>
                        <m:t>∙</m:t>
                      </m:r>
                      <m:r>
                        <a:rPr lang="en-US" sz="2400" i="1">
                          <a:latin typeface="Cambria Math"/>
                          <a:ea typeface="Cambria Math"/>
                        </a:rPr>
                        <m:t>𝜋</m:t>
                      </m:r>
                      <m:r>
                        <a:rPr lang="en-US" sz="2400" i="1">
                          <a:latin typeface="Cambria Math"/>
                          <a:ea typeface="Cambria Math"/>
                        </a:rPr>
                        <m:t>∙</m:t>
                      </m:r>
                      <m:sSup>
                        <m:sSupPr>
                          <m:ctrlPr>
                            <a:rPr lang="en-US" sz="2400" i="1">
                              <a:latin typeface="Cambria Math"/>
                              <a:ea typeface="Cambria Math"/>
                            </a:rPr>
                          </m:ctrlPr>
                        </m:sSupPr>
                        <m:e>
                          <m:r>
                            <a:rPr lang="en-US" sz="2400" i="1">
                              <a:latin typeface="Cambria Math"/>
                              <a:ea typeface="Cambria Math"/>
                            </a:rPr>
                            <m:t>8.4</m:t>
                          </m:r>
                        </m:e>
                        <m:sup>
                          <m:r>
                            <a:rPr lang="en-US" sz="2400" i="1">
                              <a:latin typeface="Cambria Math"/>
                              <a:ea typeface="Cambria Math"/>
                            </a:rPr>
                            <m:t>2</m:t>
                          </m:r>
                        </m:sup>
                      </m:sSup>
                    </m:oMath>
                  </m:oMathPara>
                </a14:m>
                <a:endParaRPr lang="en-US" sz="2400" dirty="0" smtClean="0"/>
              </a:p>
              <a:p>
                <a:pPr/>
                <a14:m>
                  <m:oMathPara xmlns:m="http://schemas.openxmlformats.org/officeDocument/2006/math">
                    <m:oMathParaPr>
                      <m:jc m:val="centerGroup"/>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m:t>
                          </m:r>
                        </m:sub>
                      </m:sSub>
                      <m:r>
                        <a:rPr lang="en-US" sz="2400" i="1" smtClean="0">
                          <a:latin typeface="Cambria Math"/>
                          <a:ea typeface="Cambria Math"/>
                        </a:rPr>
                        <m:t>≈</m:t>
                      </m:r>
                      <m:r>
                        <a:rPr lang="en-US" sz="2400" b="0" i="1" smtClean="0">
                          <a:latin typeface="Cambria Math"/>
                          <a:ea typeface="Cambria Math"/>
                        </a:rPr>
                        <m:t>28.08 </m:t>
                      </m:r>
                    </m:oMath>
                  </m:oMathPara>
                </a14:m>
                <a:endParaRPr lang="en-US" sz="2400" dirty="0"/>
              </a:p>
            </p:txBody>
          </p:sp>
        </mc:Choice>
        <mc:Fallback xmlns="">
          <p:sp>
            <p:nvSpPr>
              <p:cNvPr id="34" name="TextBox 33"/>
              <p:cNvSpPr txBox="1">
                <a:spLocks noRot="1" noChangeAspect="1" noMove="1" noResize="1" noEditPoints="1" noAdjustHandles="1" noChangeArrowheads="1" noChangeShapeType="1" noTextEdit="1"/>
              </p:cNvSpPr>
              <p:nvPr/>
            </p:nvSpPr>
            <p:spPr>
              <a:xfrm>
                <a:off x="2911130" y="3276600"/>
                <a:ext cx="2786981" cy="1853905"/>
              </a:xfrm>
              <a:prstGeom prst="rect">
                <a:avLst/>
              </a:prstGeom>
              <a:blipFill rotWithShape="1">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26220095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398836" y="1919719"/>
            <a:ext cx="3903980" cy="2406015"/>
            <a:chOff x="5398836" y="1919719"/>
            <a:chExt cx="3903980" cy="2406015"/>
          </a:xfrm>
        </p:grpSpPr>
        <p:grpSp>
          <p:nvGrpSpPr>
            <p:cNvPr id="9" name="Group 8"/>
            <p:cNvGrpSpPr/>
            <p:nvPr/>
          </p:nvGrpSpPr>
          <p:grpSpPr>
            <a:xfrm>
              <a:off x="5398836" y="1919719"/>
              <a:ext cx="3903980" cy="2406015"/>
              <a:chOff x="0" y="0"/>
              <a:chExt cx="3903980" cy="2406527"/>
            </a:xfrm>
          </p:grpSpPr>
          <p:sp>
            <p:nvSpPr>
              <p:cNvPr id="10" name="Rectangle 9"/>
              <p:cNvSpPr/>
              <p:nvPr/>
            </p:nvSpPr>
            <p:spPr>
              <a:xfrm>
                <a:off x="730333" y="0"/>
                <a:ext cx="2410691" cy="15141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2" name="Group 11"/>
              <p:cNvGrpSpPr/>
              <p:nvPr/>
            </p:nvGrpSpPr>
            <p:grpSpPr>
              <a:xfrm>
                <a:off x="0" y="47501"/>
                <a:ext cx="3903980" cy="2359026"/>
                <a:chOff x="0" y="0"/>
                <a:chExt cx="3903980" cy="2359026"/>
              </a:xfrm>
            </p:grpSpPr>
            <p:grpSp>
              <p:nvGrpSpPr>
                <p:cNvPr id="13" name="Group 12"/>
                <p:cNvGrpSpPr/>
                <p:nvPr/>
              </p:nvGrpSpPr>
              <p:grpSpPr>
                <a:xfrm>
                  <a:off x="1122218" y="451262"/>
                  <a:ext cx="1647215" cy="790386"/>
                  <a:chOff x="0" y="0"/>
                  <a:chExt cx="1647215" cy="790386"/>
                </a:xfrm>
              </p:grpSpPr>
              <p:cxnSp>
                <p:nvCxnSpPr>
                  <p:cNvPr id="29" name="Straight Connector 28"/>
                  <p:cNvCxnSpPr/>
                  <p:nvPr/>
                </p:nvCxnSpPr>
                <p:spPr>
                  <a:xfrm flipH="1">
                    <a:off x="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81346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831273" y="5938"/>
                    <a:ext cx="0" cy="78444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0" y="0"/>
                  <a:ext cx="3903980" cy="2359026"/>
                  <a:chOff x="0" y="0"/>
                  <a:chExt cx="3903980" cy="2359026"/>
                </a:xfrm>
              </p:grpSpPr>
              <p:grpSp>
                <p:nvGrpSpPr>
                  <p:cNvPr id="15" name="Group 14"/>
                  <p:cNvGrpSpPr>
                    <a:grpSpLocks noChangeAspect="1"/>
                  </p:cNvGrpSpPr>
                  <p:nvPr/>
                </p:nvGrpSpPr>
                <p:grpSpPr>
                  <a:xfrm>
                    <a:off x="0" y="0"/>
                    <a:ext cx="3903980" cy="2359026"/>
                    <a:chOff x="0" y="0"/>
                    <a:chExt cx="2597702" cy="1570868"/>
                  </a:xfrm>
                </p:grpSpPr>
                <p:grpSp>
                  <p:nvGrpSpPr>
                    <p:cNvPr id="23" name="Group 22"/>
                    <p:cNvGrpSpPr/>
                    <p:nvPr/>
                  </p:nvGrpSpPr>
                  <p:grpSpPr>
                    <a:xfrm>
                      <a:off x="730332" y="0"/>
                      <a:ext cx="1137285" cy="840624"/>
                      <a:chOff x="320634" y="0"/>
                      <a:chExt cx="1137615" cy="840732"/>
                    </a:xfrm>
                  </p:grpSpPr>
                  <p:sp>
                    <p:nvSpPr>
                      <p:cNvPr id="26" name="Rectangle 25"/>
                      <p:cNvSpPr/>
                      <p:nvPr/>
                    </p:nvSpPr>
                    <p:spPr>
                      <a:xfrm>
                        <a:off x="338447" y="0"/>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7" name="Oval 26"/>
                      <p:cNvSpPr/>
                      <p:nvPr/>
                    </p:nvSpPr>
                    <p:spPr>
                      <a:xfrm>
                        <a:off x="320634" y="78971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8" name="Oval 27"/>
                      <p:cNvSpPr/>
                      <p:nvPr/>
                    </p:nvSpPr>
                    <p:spPr>
                      <a:xfrm>
                        <a:off x="1413164" y="795647"/>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4" name="Arc 23"/>
                    <p:cNvSpPr>
                      <a:spLocks noChangeAspect="1"/>
                    </p:cNvSpPr>
                    <p:nvPr/>
                  </p:nvSpPr>
                  <p:spPr>
                    <a:xfrm>
                      <a:off x="0" y="71252"/>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5" name="Arc 24"/>
                    <p:cNvSpPr>
                      <a:spLocks noChangeAspect="1"/>
                    </p:cNvSpPr>
                    <p:nvPr/>
                  </p:nvSpPr>
                  <p:spPr>
                    <a:xfrm flipH="1">
                      <a:off x="1098467" y="65315"/>
                      <a:ext cx="1499235" cy="1499235"/>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6" name="Text Box 121"/>
                  <p:cNvSpPr txBox="1"/>
                  <p:nvPr/>
                </p:nvSpPr>
                <p:spPr>
                  <a:xfrm>
                    <a:off x="890650"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17" name="Text Box 122"/>
                  <p:cNvSpPr txBox="1"/>
                  <p:nvPr/>
                </p:nvSpPr>
                <p:spPr>
                  <a:xfrm>
                    <a:off x="2778826"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18" name="Text Box 123"/>
                  <p:cNvSpPr txBox="1"/>
                  <p:nvPr/>
                </p:nvSpPr>
                <p:spPr>
                  <a:xfrm>
                    <a:off x="1810987" y="118753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M</a:t>
                    </a:r>
                    <a:endParaRPr lang="en-US" sz="1100">
                      <a:effectLst/>
                      <a:ea typeface="Calibri"/>
                      <a:cs typeface="Times New Roman"/>
                    </a:endParaRPr>
                  </a:p>
                </p:txBody>
              </p:sp>
              <p:sp>
                <p:nvSpPr>
                  <p:cNvPr id="22" name="Text Box 124"/>
                  <p:cNvSpPr txBox="1"/>
                  <p:nvPr/>
                </p:nvSpPr>
                <p:spPr>
                  <a:xfrm>
                    <a:off x="1822863" y="219694"/>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grpSp>
          </p:grpSp>
        </p:grpSp>
        <p:sp>
          <p:nvSpPr>
            <p:cNvPr id="19" name="Oval 18"/>
            <p:cNvSpPr/>
            <p:nvPr/>
          </p:nvSpPr>
          <p:spPr>
            <a:xfrm>
              <a:off x="80772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4770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311260" cy="4343400"/>
          </a:xfrm>
        </p:spPr>
        <p:txBody>
          <a:bodyPr/>
          <a:lstStyle/>
          <a:p>
            <a:r>
              <a:rPr lang="en-US" sz="2400" dirty="0" smtClean="0">
                <a:solidFill>
                  <a:schemeClr val="tx1"/>
                </a:solidFill>
              </a:rPr>
              <a:t>Computing the area detected if </a:t>
            </a:r>
            <a:r>
              <a:rPr lang="en-US" sz="2400" dirty="0" err="1" smtClean="0">
                <a:solidFill>
                  <a:schemeClr val="tx1"/>
                </a:solidFill>
              </a:rPr>
              <a:t>Selina</a:t>
            </a:r>
            <a:r>
              <a:rPr lang="en-US" sz="2400" dirty="0" smtClean="0">
                <a:solidFill>
                  <a:schemeClr val="tx1"/>
                </a:solidFill>
              </a:rPr>
              <a:t> places the two motion detectors on the back corners of her house.</a:t>
            </a:r>
          </a:p>
          <a:p>
            <a:endParaRPr lang="en-US" sz="1000" dirty="0" smtClean="0">
              <a:solidFill>
                <a:schemeClr val="tx1"/>
              </a:solidFill>
            </a:endParaRPr>
          </a:p>
          <a:p>
            <a:pPr algn="l"/>
            <a:r>
              <a:rPr lang="en-US" sz="2400" dirty="0">
                <a:solidFill>
                  <a:schemeClr val="tx1"/>
                </a:solidFill>
              </a:rPr>
              <a:t>The detected area is comprised of the area of</a:t>
            </a:r>
          </a:p>
          <a:p>
            <a:pPr algn="l"/>
            <a:r>
              <a:rPr lang="en-US" sz="2400" dirty="0">
                <a:solidFill>
                  <a:schemeClr val="tx1"/>
                </a:solidFill>
              </a:rPr>
              <a:t>isosceles triangle AXB and two circular sectors.</a:t>
            </a:r>
          </a:p>
          <a:p>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mc:AlternateContent xmlns:mc="http://schemas.openxmlformats.org/markup-compatibility/2006" xmlns:a14="http://schemas.microsoft.com/office/drawing/2010/main">
        <mc:Choice Requires="a14">
          <p:sp>
            <p:nvSpPr>
              <p:cNvPr id="6" name="Rectangle 5"/>
              <p:cNvSpPr/>
              <p:nvPr/>
            </p:nvSpPr>
            <p:spPr>
              <a:xfrm>
                <a:off x="228600" y="3508836"/>
                <a:ext cx="4572000" cy="1804853"/>
              </a:xfrm>
              <a:prstGeom prst="rect">
                <a:avLst/>
              </a:prstGeom>
            </p:spPr>
            <p:txBody>
              <a:bodyPr>
                <a:spAutoFit/>
              </a:bodyPr>
              <a:lstStyle/>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rPr>
                        <m:t>=</m:t>
                      </m:r>
                      <m:box>
                        <m:boxPr>
                          <m:ctrlPr>
                            <a:rPr lang="en-US" sz="2800" i="1">
                              <a:latin typeface="Cambria Math"/>
                            </a:rPr>
                          </m:ctrlPr>
                        </m:boxPr>
                        <m:e>
                          <m:argPr>
                            <m:argSz m:val="-1"/>
                          </m:argPr>
                          <m:f>
                            <m:fPr>
                              <m:ctrlPr>
                                <a:rPr lang="en-US" sz="2800" i="1">
                                  <a:latin typeface="Cambria Math"/>
                                </a:rPr>
                              </m:ctrlPr>
                            </m:fPr>
                            <m:num>
                              <m:r>
                                <a:rPr lang="en-US" sz="2800" i="1">
                                  <a:latin typeface="Cambria Math"/>
                                </a:rPr>
                                <m:t>1</m:t>
                              </m:r>
                            </m:num>
                            <m:den>
                              <m:r>
                                <a:rPr lang="en-US" sz="2800" i="1">
                                  <a:latin typeface="Cambria Math"/>
                                </a:rPr>
                                <m:t>2</m:t>
                              </m:r>
                            </m:den>
                          </m:f>
                          <m:r>
                            <a:rPr lang="en-US" sz="2800" i="1">
                              <a:latin typeface="Cambria Math"/>
                              <a:ea typeface="Cambria Math"/>
                            </a:rPr>
                            <m:t>∙</m:t>
                          </m:r>
                          <m:r>
                            <a:rPr lang="en-US" sz="2800" i="1">
                              <a:latin typeface="Cambria Math"/>
                            </a:rPr>
                            <m:t>𝑋𝑀</m:t>
                          </m:r>
                          <m:r>
                            <a:rPr lang="en-US" sz="2800" i="1">
                              <a:latin typeface="Cambria Math"/>
                              <a:ea typeface="Cambria Math"/>
                            </a:rPr>
                            <m:t>∙</m:t>
                          </m:r>
                          <m:r>
                            <a:rPr lang="en-US" sz="2800" i="1">
                              <a:latin typeface="Cambria Math"/>
                              <a:ea typeface="Cambria Math"/>
                            </a:rPr>
                            <m:t>𝐴𝐵</m:t>
                          </m:r>
                        </m:e>
                      </m:box>
                    </m:oMath>
                  </m:oMathPara>
                </a14:m>
                <a:endParaRPr lang="en-US" sz="2800" dirty="0"/>
              </a:p>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ea typeface="Cambria Math"/>
                        </a:rPr>
                        <m:t>≈</m:t>
                      </m:r>
                      <m:box>
                        <m:boxPr>
                          <m:ctrlPr>
                            <a:rPr lang="en-US" sz="2800" i="1">
                              <a:latin typeface="Cambria Math"/>
                            </a:rPr>
                          </m:ctrlPr>
                        </m:boxPr>
                        <m:e>
                          <m:argPr>
                            <m:argSz m:val="-1"/>
                          </m:argPr>
                          <m:f>
                            <m:fPr>
                              <m:ctrlPr>
                                <a:rPr lang="en-US" sz="2800" i="1">
                                  <a:latin typeface="Cambria Math"/>
                                </a:rPr>
                              </m:ctrlPr>
                            </m:fPr>
                            <m:num>
                              <m:r>
                                <a:rPr lang="en-US" sz="2800" i="1">
                                  <a:latin typeface="Cambria Math"/>
                                </a:rPr>
                                <m:t>1</m:t>
                              </m:r>
                            </m:num>
                            <m:den>
                              <m:r>
                                <a:rPr lang="en-US" sz="2800" i="1">
                                  <a:latin typeface="Cambria Math"/>
                                </a:rPr>
                                <m:t>2</m:t>
                              </m:r>
                            </m:den>
                          </m:f>
                          <m:r>
                            <a:rPr lang="en-US" sz="2800" i="1">
                              <a:latin typeface="Cambria Math"/>
                              <a:ea typeface="Cambria Math"/>
                            </a:rPr>
                            <m:t>∙</m:t>
                          </m:r>
                          <m:r>
                            <a:rPr lang="en-US" sz="2800" i="1">
                              <a:latin typeface="Cambria Math"/>
                            </a:rPr>
                            <m:t>5.88</m:t>
                          </m:r>
                          <m:r>
                            <a:rPr lang="en-US" sz="2800" i="1">
                              <a:latin typeface="Cambria Math"/>
                              <a:ea typeface="Cambria Math"/>
                            </a:rPr>
                            <m:t>∙12</m:t>
                          </m:r>
                        </m:e>
                      </m:box>
                    </m:oMath>
                  </m:oMathPara>
                </a14:m>
                <a:endParaRPr lang="en-US" sz="2800" dirty="0"/>
              </a:p>
              <a:p>
                <a:pPr/>
                <a14:m>
                  <m:oMathPara xmlns:m="http://schemas.openxmlformats.org/officeDocument/2006/math">
                    <m:oMathParaPr>
                      <m:jc m:val="left"/>
                    </m:oMathParaPr>
                    <m:oMath xmlns:m="http://schemas.openxmlformats.org/officeDocument/2006/math">
                      <m:sSub>
                        <m:sSubPr>
                          <m:ctrlPr>
                            <a:rPr lang="en-US" sz="2800" i="1">
                              <a:latin typeface="Cambria Math"/>
                            </a:rPr>
                          </m:ctrlPr>
                        </m:sSubPr>
                        <m:e>
                          <m:r>
                            <a:rPr lang="en-US" sz="2800" i="1">
                              <a:latin typeface="Cambria Math"/>
                            </a:rPr>
                            <m:t>𝐴</m:t>
                          </m:r>
                        </m:e>
                        <m:sub>
                          <m:r>
                            <a:rPr lang="en-US" sz="2800" i="1">
                              <a:latin typeface="Cambria Math"/>
                              <a:ea typeface="Cambria Math"/>
                            </a:rPr>
                            <m:t>∆</m:t>
                          </m:r>
                        </m:sub>
                      </m:sSub>
                      <m:r>
                        <a:rPr lang="en-US" sz="2800" i="1">
                          <a:latin typeface="Cambria Math"/>
                          <a:ea typeface="Cambria Math"/>
                        </a:rPr>
                        <m:t>≈</m:t>
                      </m:r>
                      <m:box>
                        <m:boxPr>
                          <m:ctrlPr>
                            <a:rPr lang="en-US" sz="2800" i="1">
                              <a:latin typeface="Cambria Math"/>
                            </a:rPr>
                          </m:ctrlPr>
                        </m:boxPr>
                        <m:e>
                          <m:argPr>
                            <m:argSz m:val="-1"/>
                          </m:argPr>
                          <m:r>
                            <a:rPr lang="en-US" sz="2800" i="1">
                              <a:latin typeface="Cambria Math"/>
                            </a:rPr>
                            <m:t>35.28</m:t>
                          </m:r>
                        </m:e>
                      </m:box>
                    </m:oMath>
                  </m:oMathPara>
                </a14:m>
                <a:endParaRPr lang="en-US" sz="2800" dirty="0"/>
              </a:p>
              <a:p>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228600" y="3508836"/>
                <a:ext cx="4572000" cy="1804853"/>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2911130" y="3276600"/>
                <a:ext cx="2786981" cy="185390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a:rPr>
                          </m:ctrlPr>
                        </m:sSubPr>
                        <m:e>
                          <m:r>
                            <a:rPr lang="en-US" sz="2400" b="0" i="1" smtClean="0">
                              <a:latin typeface="Cambria Math"/>
                            </a:rPr>
                            <m:t>𝐴</m:t>
                          </m:r>
                        </m:e>
                        <m:sub>
                          <m:r>
                            <a:rPr lang="en-US" sz="2400" i="1" smtClean="0">
                              <a:latin typeface="Cambria Math"/>
                              <a:ea typeface="Cambria Math"/>
                            </a:rPr>
                            <m:t>↶</m:t>
                          </m:r>
                        </m:sub>
                      </m:sSub>
                      <m:r>
                        <a:rPr lang="en-US" sz="2400" b="0" i="1" smtClean="0">
                          <a:latin typeface="Cambria Math"/>
                        </a:rPr>
                        <m:t>=</m:t>
                      </m:r>
                      <m:f>
                        <m:fPr>
                          <m:ctrlPr>
                            <a:rPr lang="en-US" sz="2400" b="0" i="1" smtClean="0">
                              <a:latin typeface="Cambria Math"/>
                            </a:rPr>
                          </m:ctrlPr>
                        </m:fPr>
                        <m:num>
                          <m:r>
                            <a:rPr lang="en-US" sz="2400" b="0" i="1" smtClean="0">
                              <a:latin typeface="Cambria Math"/>
                            </a:rPr>
                            <m:t>𝑚</m:t>
                          </m:r>
                          <m:r>
                            <a:rPr lang="en-US" sz="2400" b="0" i="1" smtClean="0">
                              <a:latin typeface="Cambria Math"/>
                              <a:ea typeface="Cambria Math"/>
                            </a:rPr>
                            <m:t>∠</m:t>
                          </m:r>
                        </m:num>
                        <m:den>
                          <m:r>
                            <a:rPr lang="en-US" sz="2400" b="0" i="1" smtClean="0">
                              <a:latin typeface="Cambria Math"/>
                            </a:rPr>
                            <m:t>360</m:t>
                          </m:r>
                        </m:den>
                      </m:f>
                      <m:r>
                        <a:rPr lang="en-US" sz="2400" b="0" i="1" smtClean="0">
                          <a:latin typeface="Cambria Math"/>
                          <a:ea typeface="Cambria Math"/>
                        </a:rPr>
                        <m:t>∙</m:t>
                      </m:r>
                      <m:r>
                        <a:rPr lang="en-US" sz="2400" b="0" i="1" smtClean="0">
                          <a:latin typeface="Cambria Math"/>
                          <a:ea typeface="Cambria Math"/>
                        </a:rPr>
                        <m:t>𝜋</m:t>
                      </m:r>
                      <m:r>
                        <a:rPr lang="en-US" sz="2400" b="0" i="1" smtClean="0">
                          <a:latin typeface="Cambria Math"/>
                          <a:ea typeface="Cambria Math"/>
                        </a:rPr>
                        <m:t>∙</m:t>
                      </m:r>
                      <m:sSup>
                        <m:sSupPr>
                          <m:ctrlPr>
                            <a:rPr lang="en-US" sz="2400" b="0" i="1" smtClean="0">
                              <a:latin typeface="Cambria Math"/>
                              <a:ea typeface="Cambria Math"/>
                            </a:rPr>
                          </m:ctrlPr>
                        </m:sSupPr>
                        <m:e>
                          <m:r>
                            <a:rPr lang="en-US" sz="2400" b="0" i="1" smtClean="0">
                              <a:latin typeface="Cambria Math"/>
                              <a:ea typeface="Cambria Math"/>
                            </a:rPr>
                            <m:t>8.4</m:t>
                          </m:r>
                        </m:e>
                        <m:sup>
                          <m:r>
                            <a:rPr lang="en-US" sz="2400" b="0" i="1" smtClean="0">
                              <a:latin typeface="Cambria Math"/>
                              <a:ea typeface="Cambria Math"/>
                            </a:rPr>
                            <m:t>2</m:t>
                          </m:r>
                        </m:sup>
                      </m:sSup>
                    </m:oMath>
                  </m:oMathPara>
                </a14:m>
                <a:endParaRPr lang="en-US" sz="2400" dirty="0" smtClean="0"/>
              </a:p>
              <a:p>
                <a:pPr/>
                <a14:m>
                  <m:oMathPara xmlns:m="http://schemas.openxmlformats.org/officeDocument/2006/math">
                    <m:oMathParaPr>
                      <m:jc m:val="centerGroup"/>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m:t>
                          </m:r>
                        </m:sub>
                      </m:sSub>
                      <m:r>
                        <a:rPr lang="en-US" sz="2400" i="1" smtClean="0">
                          <a:latin typeface="Cambria Math"/>
                          <a:ea typeface="Cambria Math"/>
                        </a:rPr>
                        <m:t>≈</m:t>
                      </m:r>
                      <m:f>
                        <m:fPr>
                          <m:ctrlPr>
                            <a:rPr lang="en-US" sz="2400" i="1">
                              <a:latin typeface="Cambria Math"/>
                            </a:rPr>
                          </m:ctrlPr>
                        </m:fPr>
                        <m:num>
                          <m:r>
                            <a:rPr lang="en-US" sz="2400" b="0" i="1" smtClean="0">
                              <a:latin typeface="Cambria Math"/>
                            </a:rPr>
                            <m:t>45.6</m:t>
                          </m:r>
                        </m:num>
                        <m:den>
                          <m:r>
                            <a:rPr lang="en-US" sz="2400" i="1">
                              <a:latin typeface="Cambria Math"/>
                            </a:rPr>
                            <m:t>360</m:t>
                          </m:r>
                        </m:den>
                      </m:f>
                      <m:r>
                        <a:rPr lang="en-US" sz="2400" i="1">
                          <a:latin typeface="Cambria Math"/>
                          <a:ea typeface="Cambria Math"/>
                        </a:rPr>
                        <m:t>∙</m:t>
                      </m:r>
                      <m:r>
                        <a:rPr lang="en-US" sz="2400" i="1">
                          <a:latin typeface="Cambria Math"/>
                          <a:ea typeface="Cambria Math"/>
                        </a:rPr>
                        <m:t>𝜋</m:t>
                      </m:r>
                      <m:r>
                        <a:rPr lang="en-US" sz="2400" i="1">
                          <a:latin typeface="Cambria Math"/>
                          <a:ea typeface="Cambria Math"/>
                        </a:rPr>
                        <m:t>∙</m:t>
                      </m:r>
                      <m:sSup>
                        <m:sSupPr>
                          <m:ctrlPr>
                            <a:rPr lang="en-US" sz="2400" i="1">
                              <a:latin typeface="Cambria Math"/>
                              <a:ea typeface="Cambria Math"/>
                            </a:rPr>
                          </m:ctrlPr>
                        </m:sSupPr>
                        <m:e>
                          <m:r>
                            <a:rPr lang="en-US" sz="2400" i="1">
                              <a:latin typeface="Cambria Math"/>
                              <a:ea typeface="Cambria Math"/>
                            </a:rPr>
                            <m:t>8.4</m:t>
                          </m:r>
                        </m:e>
                        <m:sup>
                          <m:r>
                            <a:rPr lang="en-US" sz="2400" i="1">
                              <a:latin typeface="Cambria Math"/>
                              <a:ea typeface="Cambria Math"/>
                            </a:rPr>
                            <m:t>2</m:t>
                          </m:r>
                        </m:sup>
                      </m:sSup>
                    </m:oMath>
                  </m:oMathPara>
                </a14:m>
                <a:endParaRPr lang="en-US" sz="2400" dirty="0" smtClean="0"/>
              </a:p>
              <a:p>
                <a:pPr/>
                <a14:m>
                  <m:oMathPara xmlns:m="http://schemas.openxmlformats.org/officeDocument/2006/math">
                    <m:oMathParaPr>
                      <m:jc m:val="centerGroup"/>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m:t>
                          </m:r>
                        </m:sub>
                      </m:sSub>
                      <m:r>
                        <a:rPr lang="en-US" sz="2400" i="1" smtClean="0">
                          <a:latin typeface="Cambria Math"/>
                          <a:ea typeface="Cambria Math"/>
                        </a:rPr>
                        <m:t>≈</m:t>
                      </m:r>
                      <m:r>
                        <a:rPr lang="en-US" sz="2400" b="0" i="1" smtClean="0">
                          <a:latin typeface="Cambria Math"/>
                          <a:ea typeface="Cambria Math"/>
                        </a:rPr>
                        <m:t>28.08 </m:t>
                      </m:r>
                    </m:oMath>
                  </m:oMathPara>
                </a14:m>
                <a:endParaRPr lang="en-US" sz="2400" dirty="0"/>
              </a:p>
            </p:txBody>
          </p:sp>
        </mc:Choice>
        <mc:Fallback xmlns="">
          <p:sp>
            <p:nvSpPr>
              <p:cNvPr id="34" name="TextBox 33"/>
              <p:cNvSpPr txBox="1">
                <a:spLocks noRot="1" noChangeAspect="1" noMove="1" noResize="1" noEditPoints="1" noAdjustHandles="1" noChangeArrowheads="1" noChangeShapeType="1" noTextEdit="1"/>
              </p:cNvSpPr>
              <p:nvPr/>
            </p:nvSpPr>
            <p:spPr>
              <a:xfrm>
                <a:off x="2911130" y="3276600"/>
                <a:ext cx="2786981" cy="1853905"/>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6019800" y="3429000"/>
                <a:ext cx="3199274" cy="83099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𝐴</m:t>
                      </m:r>
                      <m:r>
                        <a:rPr lang="en-US" sz="2400" b="0" i="1" smtClean="0">
                          <a:latin typeface="Cambria Math"/>
                          <a:ea typeface="Cambria Math"/>
                        </a:rPr>
                        <m:t>≈35.28+2</m:t>
                      </m:r>
                      <m:d>
                        <m:dPr>
                          <m:ctrlPr>
                            <a:rPr lang="en-US" sz="2400" b="0" i="1" smtClean="0">
                              <a:latin typeface="Cambria Math"/>
                              <a:ea typeface="Cambria Math"/>
                            </a:rPr>
                          </m:ctrlPr>
                        </m:dPr>
                        <m:e>
                          <m:r>
                            <a:rPr lang="en-US" sz="2400" b="0" i="1" smtClean="0">
                              <a:latin typeface="Cambria Math"/>
                              <a:ea typeface="Cambria Math"/>
                            </a:rPr>
                            <m:t>28.08</m:t>
                          </m:r>
                        </m:e>
                      </m:d>
                    </m:oMath>
                  </m:oMathPara>
                </a14:m>
                <a:endParaRPr lang="en-US" sz="2400" b="0" dirty="0" smtClean="0">
                  <a:ea typeface="Cambria Math"/>
                </a:endParaRPr>
              </a:p>
              <a:p>
                <a14:m>
                  <m:oMath xmlns:m="http://schemas.openxmlformats.org/officeDocument/2006/math">
                    <m:r>
                      <a:rPr lang="en-US" sz="2400" i="1">
                        <a:latin typeface="Cambria Math"/>
                      </a:rPr>
                      <m:t>𝐴</m:t>
                    </m:r>
                    <m:r>
                      <a:rPr lang="en-US" sz="2400" i="1">
                        <a:latin typeface="Cambria Math"/>
                        <a:ea typeface="Cambria Math"/>
                      </a:rPr>
                      <m:t>≈</m:t>
                    </m:r>
                    <m:r>
                      <a:rPr lang="en-US" sz="2400" b="0" i="1" smtClean="0">
                        <a:latin typeface="Cambria Math"/>
                        <a:ea typeface="Cambria Math"/>
                      </a:rPr>
                      <m:t>91.44 </m:t>
                    </m:r>
                    <m:r>
                      <a:rPr lang="en-US" sz="2400" i="1">
                        <a:latin typeface="Cambria Math" pitchFamily="18" charset="0"/>
                        <a:ea typeface="Cambria Math" pitchFamily="18" charset="0"/>
                      </a:rPr>
                      <m:t>𝑚</m:t>
                    </m:r>
                    <m:r>
                      <a:rPr lang="en-US" sz="2400" i="1">
                        <a:latin typeface="Cambria Math" pitchFamily="18" charset="0"/>
                        <a:ea typeface="Cambria Math" pitchFamily="18" charset="0"/>
                      </a:rPr>
                      <m:t> </m:t>
                    </m:r>
                  </m:oMath>
                </a14:m>
                <a:r>
                  <a:rPr lang="en-US" sz="2400" baseline="30000" dirty="0" smtClean="0"/>
                  <a:t>2</a:t>
                </a:r>
                <a:endParaRPr lang="en-US" sz="2400" dirty="0"/>
              </a:p>
            </p:txBody>
          </p:sp>
        </mc:Choice>
        <mc:Fallback xmlns="">
          <p:sp>
            <p:nvSpPr>
              <p:cNvPr id="32" name="TextBox 31"/>
              <p:cNvSpPr txBox="1">
                <a:spLocks noRot="1" noChangeAspect="1" noMove="1" noResize="1" noEditPoints="1" noAdjustHandles="1" noChangeArrowheads="1" noChangeShapeType="1" noTextEdit="1"/>
              </p:cNvSpPr>
              <p:nvPr/>
            </p:nvSpPr>
            <p:spPr>
              <a:xfrm>
                <a:off x="6019800" y="3429000"/>
                <a:ext cx="3199274" cy="830997"/>
              </a:xfrm>
              <a:prstGeom prst="rect">
                <a:avLst/>
              </a:prstGeom>
              <a:blipFill rotWithShape="1">
                <a:blip r:embed="rId6"/>
                <a:stretch>
                  <a:fillRect l="-573"/>
                </a:stretch>
              </a:blipFill>
            </p:spPr>
            <p:txBody>
              <a:bodyPr/>
              <a:lstStyle/>
              <a:p>
                <a:r>
                  <a:rPr lang="en-US">
                    <a:noFill/>
                  </a:rPr>
                  <a:t> </a:t>
                </a:r>
              </a:p>
            </p:txBody>
          </p:sp>
        </mc:Fallback>
      </mc:AlternateContent>
    </p:spTree>
    <p:extLst>
      <p:ext uri="{BB962C8B-B14F-4D97-AF65-F5344CB8AC3E}">
        <p14:creationId xmlns:p14="http://schemas.microsoft.com/office/powerpoint/2010/main" val="9921284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Feedback</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algn="l">
              <a:buFont typeface="Arial" pitchFamily="34" charset="0"/>
              <a:buChar char="•"/>
            </a:pP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hlinkClick r:id="rId3"/>
              </a:rPr>
              <a:t>http://ccgpsmathematics9-10.wikispaces.com/</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Secondary Mathematics Specialists</a:t>
            </a: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listening.jpg"/>
          <p:cNvPicPr>
            <a:picLocks noChangeAspect="1"/>
          </p:cNvPicPr>
          <p:nvPr/>
        </p:nvPicPr>
        <p:blipFill>
          <a:blip r:embed="rId7" cstate="print"/>
          <a:stretch>
            <a:fillRect/>
          </a:stretch>
        </p:blipFill>
        <p:spPr>
          <a:xfrm>
            <a:off x="2209800" y="2362200"/>
            <a:ext cx="5029200" cy="3346704"/>
          </a:xfrm>
          <a:prstGeom prst="rect">
            <a:avLst/>
          </a:prstGeom>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4343400"/>
          </a:xfrm>
        </p:spPr>
        <p:txBody>
          <a:bodyPr/>
          <a:lstStyle/>
          <a:p>
            <a:r>
              <a:rPr lang="en-US" sz="2400" dirty="0" err="1" smtClean="0">
                <a:solidFill>
                  <a:schemeClr val="tx1"/>
                </a:solidFill>
              </a:rPr>
              <a:t>Selina’s</a:t>
            </a:r>
            <a:r>
              <a:rPr lang="en-US" sz="2400" dirty="0" smtClean="0">
                <a:solidFill>
                  <a:schemeClr val="tx1"/>
                </a:solidFill>
              </a:rPr>
              <a:t> </a:t>
            </a:r>
            <a:r>
              <a:rPr lang="en-US" sz="2400" dirty="0">
                <a:solidFill>
                  <a:schemeClr val="tx1"/>
                </a:solidFill>
              </a:rPr>
              <a:t>insurance company offers a discounted rate on her homeowners insurance  policy if the motion detectors can detect motion in at least 90% of her </a:t>
            </a:r>
            <a:r>
              <a:rPr lang="en-US" sz="2400" dirty="0" smtClean="0">
                <a:solidFill>
                  <a:schemeClr val="tx1"/>
                </a:solidFill>
              </a:rPr>
              <a:t>lawn. Would </a:t>
            </a:r>
            <a:r>
              <a:rPr lang="en-US" sz="2400" dirty="0">
                <a:solidFill>
                  <a:schemeClr val="tx1"/>
                </a:solidFill>
              </a:rPr>
              <a:t>both of these placements allow her to receive the discount from her insurance company?</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19" name="Group 18"/>
          <p:cNvGrpSpPr/>
          <p:nvPr/>
        </p:nvGrpSpPr>
        <p:grpSpPr>
          <a:xfrm>
            <a:off x="5398836" y="3004185"/>
            <a:ext cx="3903980" cy="2406015"/>
            <a:chOff x="5398836" y="1919719"/>
            <a:chExt cx="3903980" cy="2406015"/>
          </a:xfrm>
        </p:grpSpPr>
        <p:grpSp>
          <p:nvGrpSpPr>
            <p:cNvPr id="20" name="Group 19"/>
            <p:cNvGrpSpPr/>
            <p:nvPr/>
          </p:nvGrpSpPr>
          <p:grpSpPr>
            <a:xfrm>
              <a:off x="5398836" y="1919719"/>
              <a:ext cx="3903980" cy="2406015"/>
              <a:chOff x="0" y="0"/>
              <a:chExt cx="3903980" cy="2406527"/>
            </a:xfrm>
          </p:grpSpPr>
          <p:sp>
            <p:nvSpPr>
              <p:cNvPr id="23" name="Rectangle 22"/>
              <p:cNvSpPr/>
              <p:nvPr/>
            </p:nvSpPr>
            <p:spPr>
              <a:xfrm>
                <a:off x="730333" y="0"/>
                <a:ext cx="2410691" cy="15141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4" name="Group 23"/>
              <p:cNvGrpSpPr/>
              <p:nvPr/>
            </p:nvGrpSpPr>
            <p:grpSpPr>
              <a:xfrm>
                <a:off x="0" y="47501"/>
                <a:ext cx="3903980" cy="2359026"/>
                <a:chOff x="0" y="0"/>
                <a:chExt cx="3903980" cy="2359026"/>
              </a:xfrm>
            </p:grpSpPr>
            <p:grpSp>
              <p:nvGrpSpPr>
                <p:cNvPr id="25" name="Group 24"/>
                <p:cNvGrpSpPr/>
                <p:nvPr/>
              </p:nvGrpSpPr>
              <p:grpSpPr>
                <a:xfrm>
                  <a:off x="1122218" y="451262"/>
                  <a:ext cx="1647215" cy="790386"/>
                  <a:chOff x="0" y="0"/>
                  <a:chExt cx="1647215" cy="790386"/>
                </a:xfrm>
              </p:grpSpPr>
              <p:cxnSp>
                <p:nvCxnSpPr>
                  <p:cNvPr id="42" name="Straight Connector 41"/>
                  <p:cNvCxnSpPr/>
                  <p:nvPr/>
                </p:nvCxnSpPr>
                <p:spPr>
                  <a:xfrm flipH="1">
                    <a:off x="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81346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831273" y="5938"/>
                    <a:ext cx="0" cy="78444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0" y="0"/>
                  <a:ext cx="3903980" cy="2359026"/>
                  <a:chOff x="0" y="0"/>
                  <a:chExt cx="3903980" cy="2359026"/>
                </a:xfrm>
              </p:grpSpPr>
              <p:grpSp>
                <p:nvGrpSpPr>
                  <p:cNvPr id="27" name="Group 26"/>
                  <p:cNvGrpSpPr>
                    <a:grpSpLocks noChangeAspect="1"/>
                  </p:cNvGrpSpPr>
                  <p:nvPr/>
                </p:nvGrpSpPr>
                <p:grpSpPr>
                  <a:xfrm>
                    <a:off x="0" y="0"/>
                    <a:ext cx="3903980" cy="2359026"/>
                    <a:chOff x="0" y="0"/>
                    <a:chExt cx="2597702" cy="1570868"/>
                  </a:xfrm>
                </p:grpSpPr>
                <p:grpSp>
                  <p:nvGrpSpPr>
                    <p:cNvPr id="35" name="Group 34"/>
                    <p:cNvGrpSpPr/>
                    <p:nvPr/>
                  </p:nvGrpSpPr>
                  <p:grpSpPr>
                    <a:xfrm>
                      <a:off x="730332" y="0"/>
                      <a:ext cx="1137285" cy="840624"/>
                      <a:chOff x="320634" y="0"/>
                      <a:chExt cx="1137615" cy="840732"/>
                    </a:xfrm>
                  </p:grpSpPr>
                  <p:sp>
                    <p:nvSpPr>
                      <p:cNvPr id="38" name="Rectangle 37"/>
                      <p:cNvSpPr/>
                      <p:nvPr/>
                    </p:nvSpPr>
                    <p:spPr>
                      <a:xfrm>
                        <a:off x="338447" y="0"/>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9" name="Oval 38"/>
                      <p:cNvSpPr/>
                      <p:nvPr/>
                    </p:nvSpPr>
                    <p:spPr>
                      <a:xfrm>
                        <a:off x="320634" y="78971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Oval 40"/>
                      <p:cNvSpPr/>
                      <p:nvPr/>
                    </p:nvSpPr>
                    <p:spPr>
                      <a:xfrm>
                        <a:off x="1413164" y="795647"/>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36" name="Arc 35"/>
                    <p:cNvSpPr>
                      <a:spLocks noChangeAspect="1"/>
                    </p:cNvSpPr>
                    <p:nvPr/>
                  </p:nvSpPr>
                  <p:spPr>
                    <a:xfrm>
                      <a:off x="0" y="71252"/>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7" name="Arc 36"/>
                    <p:cNvSpPr>
                      <a:spLocks noChangeAspect="1"/>
                    </p:cNvSpPr>
                    <p:nvPr/>
                  </p:nvSpPr>
                  <p:spPr>
                    <a:xfrm flipH="1">
                      <a:off x="1098467" y="65315"/>
                      <a:ext cx="1499235" cy="1499235"/>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9" name="Text Box 121"/>
                  <p:cNvSpPr txBox="1"/>
                  <p:nvPr/>
                </p:nvSpPr>
                <p:spPr>
                  <a:xfrm>
                    <a:off x="890650"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32" name="Text Box 122"/>
                  <p:cNvSpPr txBox="1"/>
                  <p:nvPr/>
                </p:nvSpPr>
                <p:spPr>
                  <a:xfrm>
                    <a:off x="2778826"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33" name="Text Box 123"/>
                  <p:cNvSpPr txBox="1"/>
                  <p:nvPr/>
                </p:nvSpPr>
                <p:spPr>
                  <a:xfrm>
                    <a:off x="1810987" y="118753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M</a:t>
                    </a:r>
                    <a:endParaRPr lang="en-US" sz="1100">
                      <a:effectLst/>
                      <a:ea typeface="Calibri"/>
                      <a:cs typeface="Times New Roman"/>
                    </a:endParaRPr>
                  </a:p>
                </p:txBody>
              </p:sp>
              <p:sp>
                <p:nvSpPr>
                  <p:cNvPr id="34" name="Text Box 124"/>
                  <p:cNvSpPr txBox="1"/>
                  <p:nvPr/>
                </p:nvSpPr>
                <p:spPr>
                  <a:xfrm>
                    <a:off x="1822863" y="219694"/>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grpSp>
          </p:grpSp>
        </p:grpSp>
        <p:sp>
          <p:nvSpPr>
            <p:cNvPr id="21" name="Oval 20"/>
            <p:cNvSpPr/>
            <p:nvPr/>
          </p:nvSpPr>
          <p:spPr>
            <a:xfrm>
              <a:off x="80772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64770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45" name="TextBox 44"/>
              <p:cNvSpPr txBox="1"/>
              <p:nvPr/>
            </p:nvSpPr>
            <p:spPr>
              <a:xfrm>
                <a:off x="685800" y="2819400"/>
                <a:ext cx="5137047" cy="1446550"/>
              </a:xfrm>
              <a:prstGeom prst="rect">
                <a:avLst/>
              </a:prstGeom>
              <a:noFill/>
            </p:spPr>
            <p:txBody>
              <a:bodyPr wrap="none" rtlCol="0">
                <a:spAutoFit/>
              </a:bodyPr>
              <a:lstStyle/>
              <a:p>
                <a14:m>
                  <m:oMath xmlns:m="http://schemas.openxmlformats.org/officeDocument/2006/math">
                    <m:r>
                      <a:rPr lang="en-US" sz="2400" i="1" smtClean="0">
                        <a:latin typeface="Cambria Math" pitchFamily="18" charset="0"/>
                        <a:ea typeface="Cambria Math" pitchFamily="18" charset="0"/>
                      </a:rPr>
                      <m:t>𝐴</m:t>
                    </m:r>
                    <m:r>
                      <a:rPr lang="en-US" sz="2400" b="0" i="1" smtClean="0">
                        <a:latin typeface="Cambria Math" pitchFamily="18" charset="0"/>
                        <a:ea typeface="Cambria Math" pitchFamily="18" charset="0"/>
                      </a:rPr>
                      <m:t> </m:t>
                    </m:r>
                    <m:r>
                      <a:rPr lang="en-US" sz="2400" b="0" i="1" smtClean="0">
                        <a:latin typeface="Cambria Math" pitchFamily="18" charset="0"/>
                        <a:ea typeface="Cambria Math" pitchFamily="18" charset="0"/>
                      </a:rPr>
                      <m:t>𝑜𝑓</m:t>
                    </m:r>
                    <m:r>
                      <a:rPr lang="en-US" sz="2400" b="0" i="1" smtClean="0">
                        <a:latin typeface="Cambria Math" pitchFamily="18" charset="0"/>
                        <a:ea typeface="Cambria Math" pitchFamily="18" charset="0"/>
                      </a:rPr>
                      <m:t> </m:t>
                    </m:r>
                    <m:r>
                      <a:rPr lang="en-US" sz="2400" b="0" i="1" smtClean="0">
                        <a:latin typeface="Cambria Math" pitchFamily="18" charset="0"/>
                        <a:ea typeface="Cambria Math" pitchFamily="18" charset="0"/>
                      </a:rPr>
                      <m:t>𝑏𝑎𝑐𝑘𝑦𝑎𝑟𝑑</m:t>
                    </m:r>
                    <m:r>
                      <a:rPr lang="en-US" sz="2400" b="0" i="1" smtClean="0">
                        <a:latin typeface="Cambria Math" pitchFamily="18" charset="0"/>
                        <a:ea typeface="Cambria Math" pitchFamily="18" charset="0"/>
                      </a:rPr>
                      <m:t> </m:t>
                    </m:r>
                    <m:r>
                      <a:rPr lang="en-US" sz="2400" b="0" i="1" smtClean="0">
                        <a:latin typeface="Cambria Math" pitchFamily="18" charset="0"/>
                        <a:ea typeface="Cambria Math" pitchFamily="18" charset="0"/>
                      </a:rPr>
                      <m:t>𝑑𝑒𝑡𝑒𝑐𝑡𝑒𝑑</m:t>
                    </m:r>
                    <m:r>
                      <a:rPr lang="en-US" sz="2400" i="1">
                        <a:latin typeface="Cambria Math" pitchFamily="18" charset="0"/>
                        <a:ea typeface="Cambria Math" pitchFamily="18" charset="0"/>
                      </a:rPr>
                      <m:t>≈</m:t>
                    </m:r>
                    <m:r>
                      <a:rPr lang="en-US" sz="2400" b="0" i="1" smtClean="0">
                        <a:latin typeface="Cambria Math" pitchFamily="18" charset="0"/>
                        <a:ea typeface="Cambria Math" pitchFamily="18" charset="0"/>
                      </a:rPr>
                      <m:t>91.44 </m:t>
                    </m:r>
                    <m:r>
                      <a:rPr lang="en-US" sz="2400" i="1">
                        <a:latin typeface="Cambria Math" pitchFamily="18" charset="0"/>
                        <a:ea typeface="Cambria Math" pitchFamily="18" charset="0"/>
                      </a:rPr>
                      <m:t>𝑚</m:t>
                    </m:r>
                    <m:r>
                      <a:rPr lang="en-US" sz="2400" i="1">
                        <a:latin typeface="Cambria Math" pitchFamily="18" charset="0"/>
                        <a:ea typeface="Cambria Math" pitchFamily="18" charset="0"/>
                      </a:rPr>
                      <m:t> </m:t>
                    </m:r>
                  </m:oMath>
                </a14:m>
                <a:r>
                  <a:rPr lang="en-US" sz="2400" baseline="30000" dirty="0" smtClean="0">
                    <a:latin typeface="Cambria Math" pitchFamily="18" charset="0"/>
                    <a:ea typeface="Cambria Math" pitchFamily="18" charset="0"/>
                  </a:rPr>
                  <a:t>2 </a:t>
                </a:r>
              </a:p>
              <a:p>
                <a14:m>
                  <m:oMath xmlns:m="http://schemas.openxmlformats.org/officeDocument/2006/math">
                    <m:r>
                      <a:rPr lang="en-US" sz="2400" i="1" smtClean="0">
                        <a:latin typeface="Cambria Math" pitchFamily="18" charset="0"/>
                        <a:ea typeface="Cambria Math" pitchFamily="18" charset="0"/>
                      </a:rPr>
                      <m:t>𝐴</m:t>
                    </m:r>
                    <m:r>
                      <a:rPr lang="en-US" sz="2400" b="0" i="1" smtClean="0">
                        <a:latin typeface="Cambria Math" pitchFamily="18" charset="0"/>
                        <a:ea typeface="Cambria Math" pitchFamily="18" charset="0"/>
                      </a:rPr>
                      <m:t> </m:t>
                    </m:r>
                    <m:r>
                      <a:rPr lang="en-US" sz="2400" b="0" i="1" smtClean="0">
                        <a:latin typeface="Cambria Math" pitchFamily="18" charset="0"/>
                        <a:ea typeface="Cambria Math" pitchFamily="18" charset="0"/>
                      </a:rPr>
                      <m:t>𝑜𝑓</m:t>
                    </m:r>
                    <m:r>
                      <a:rPr lang="en-US" sz="2400" b="0" i="1" smtClean="0">
                        <a:latin typeface="Cambria Math" pitchFamily="18" charset="0"/>
                        <a:ea typeface="Cambria Math" pitchFamily="18" charset="0"/>
                      </a:rPr>
                      <m:t> </m:t>
                    </m:r>
                    <m:r>
                      <a:rPr lang="en-US" sz="2400" b="0" i="1" smtClean="0">
                        <a:latin typeface="Cambria Math" pitchFamily="18" charset="0"/>
                        <a:ea typeface="Cambria Math" pitchFamily="18" charset="0"/>
                      </a:rPr>
                      <m:t>𝑏𝑎𝑐𝑘𝑦𝑎𝑟𝑑</m:t>
                    </m:r>
                    <m:r>
                      <a:rPr lang="en-US" sz="2400" b="0" i="1" smtClean="0">
                        <a:latin typeface="Cambria Math" pitchFamily="18" charset="0"/>
                        <a:ea typeface="Cambria Math" pitchFamily="18" charset="0"/>
                      </a:rPr>
                      <m:t>=9</m:t>
                    </m:r>
                    <m:r>
                      <a:rPr lang="en-US" sz="2400" b="0" i="1" smtClean="0">
                        <a:latin typeface="Cambria Math" pitchFamily="18" charset="0"/>
                        <a:ea typeface="Cambria Math" pitchFamily="18" charset="0"/>
                      </a:rPr>
                      <m:t>𝑚</m:t>
                    </m:r>
                    <m:d>
                      <m:dPr>
                        <m:ctrlPr>
                          <a:rPr lang="en-US" sz="2400" i="1">
                            <a:latin typeface="Cambria Math"/>
                            <a:ea typeface="Cambria Math" pitchFamily="18" charset="0"/>
                          </a:rPr>
                        </m:ctrlPr>
                      </m:dPr>
                      <m:e>
                        <m:r>
                          <a:rPr lang="en-US" sz="2400" b="0" i="1" smtClean="0">
                            <a:latin typeface="Cambria Math" pitchFamily="18" charset="0"/>
                            <a:ea typeface="Cambria Math" pitchFamily="18" charset="0"/>
                          </a:rPr>
                          <m:t>1</m:t>
                        </m:r>
                        <m:r>
                          <a:rPr lang="en-US" sz="2400" i="1">
                            <a:latin typeface="Cambria Math" pitchFamily="18" charset="0"/>
                            <a:ea typeface="Cambria Math" pitchFamily="18" charset="0"/>
                          </a:rPr>
                          <m:t>2</m:t>
                        </m:r>
                        <m:r>
                          <a:rPr lang="en-US" sz="2400" b="0" i="1" smtClean="0">
                            <a:latin typeface="Cambria Math" pitchFamily="18" charset="0"/>
                            <a:ea typeface="Cambria Math" pitchFamily="18" charset="0"/>
                          </a:rPr>
                          <m:t>𝑚</m:t>
                        </m:r>
                      </m:e>
                    </m:d>
                  </m:oMath>
                </a14:m>
                <a:r>
                  <a:rPr lang="en-US" sz="2400" dirty="0">
                    <a:latin typeface="Cambria Math" pitchFamily="18" charset="0"/>
                    <a:ea typeface="Cambria Math" pitchFamily="18" charset="0"/>
                  </a:rPr>
                  <a:t> </a:t>
                </a:r>
                <a14:m>
                  <m:oMath xmlns:m="http://schemas.openxmlformats.org/officeDocument/2006/math">
                    <m:r>
                      <a:rPr lang="en-US" sz="2400" i="1">
                        <a:latin typeface="Cambria Math" pitchFamily="18" charset="0"/>
                        <a:ea typeface="Cambria Math" pitchFamily="18" charset="0"/>
                      </a:rPr>
                      <m:t>=</m:t>
                    </m:r>
                  </m:oMath>
                </a14:m>
                <a:r>
                  <a:rPr lang="en-US" sz="2400" baseline="30000" dirty="0" smtClean="0">
                    <a:latin typeface="Cambria Math" pitchFamily="18" charset="0"/>
                    <a:ea typeface="Cambria Math" pitchFamily="18" charset="0"/>
                  </a:rPr>
                  <a:t> </a:t>
                </a:r>
                <a14:m>
                  <m:oMath xmlns:m="http://schemas.openxmlformats.org/officeDocument/2006/math">
                    <m:r>
                      <a:rPr lang="en-US" sz="2400" b="0" i="1" smtClean="0">
                        <a:latin typeface="Cambria Math" pitchFamily="18" charset="0"/>
                        <a:ea typeface="Cambria Math" pitchFamily="18" charset="0"/>
                      </a:rPr>
                      <m:t>108</m:t>
                    </m:r>
                    <m:r>
                      <a:rPr lang="en-US" sz="2400" i="1">
                        <a:latin typeface="Cambria Math" pitchFamily="18" charset="0"/>
                        <a:ea typeface="Cambria Math" pitchFamily="18" charset="0"/>
                      </a:rPr>
                      <m:t>𝑚</m:t>
                    </m:r>
                  </m:oMath>
                </a14:m>
                <a:r>
                  <a:rPr lang="en-US" sz="2400" baseline="30000" dirty="0" smtClean="0">
                    <a:latin typeface="Cambria Math" pitchFamily="18" charset="0"/>
                    <a:ea typeface="Cambria Math" pitchFamily="18" charset="0"/>
                  </a:rPr>
                  <a:t>2</a:t>
                </a:r>
              </a:p>
              <a:p>
                <a:endParaRPr lang="en-US" sz="2400" baseline="30000" dirty="0" smtClean="0">
                  <a:latin typeface="Cambria Math" pitchFamily="18" charset="0"/>
                  <a:ea typeface="Cambria Math" pitchFamily="18" charset="0"/>
                </a:endParaRPr>
              </a:p>
              <a:p>
                <a:endParaRPr lang="en-US" sz="2400" dirty="0"/>
              </a:p>
            </p:txBody>
          </p:sp>
        </mc:Choice>
        <mc:Fallback xmlns="">
          <p:sp>
            <p:nvSpPr>
              <p:cNvPr id="45" name="TextBox 44"/>
              <p:cNvSpPr txBox="1">
                <a:spLocks noRot="1" noChangeAspect="1" noMove="1" noResize="1" noEditPoints="1" noAdjustHandles="1" noChangeArrowheads="1" noChangeShapeType="1" noTextEdit="1"/>
              </p:cNvSpPr>
              <p:nvPr/>
            </p:nvSpPr>
            <p:spPr>
              <a:xfrm>
                <a:off x="685800" y="2819400"/>
                <a:ext cx="5137047" cy="1446550"/>
              </a:xfrm>
              <a:prstGeom prst="rect">
                <a:avLst/>
              </a:prstGeom>
              <a:blipFill rotWithShape="1">
                <a:blip r:embed="rId4"/>
                <a:stretch>
                  <a:fillRect l="-356" t="-1266" r="-119"/>
                </a:stretch>
              </a:blipFill>
            </p:spPr>
            <p:txBody>
              <a:bodyPr/>
              <a:lstStyle/>
              <a:p>
                <a:r>
                  <a:rPr lang="en-US">
                    <a:noFill/>
                  </a:rPr>
                  <a:t> </a:t>
                </a:r>
              </a:p>
            </p:txBody>
          </p:sp>
        </mc:Fallback>
      </mc:AlternateContent>
    </p:spTree>
    <p:extLst>
      <p:ext uri="{BB962C8B-B14F-4D97-AF65-F5344CB8AC3E}">
        <p14:creationId xmlns:p14="http://schemas.microsoft.com/office/powerpoint/2010/main" val="304043936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4343400"/>
          </a:xfrm>
        </p:spPr>
        <p:txBody>
          <a:bodyPr/>
          <a:lstStyle/>
          <a:p>
            <a:r>
              <a:rPr lang="en-US" sz="2400" dirty="0" err="1" smtClean="0">
                <a:solidFill>
                  <a:schemeClr val="tx1"/>
                </a:solidFill>
              </a:rPr>
              <a:t>Selina’s</a:t>
            </a:r>
            <a:r>
              <a:rPr lang="en-US" sz="2400" dirty="0" smtClean="0">
                <a:solidFill>
                  <a:schemeClr val="tx1"/>
                </a:solidFill>
              </a:rPr>
              <a:t> </a:t>
            </a:r>
            <a:r>
              <a:rPr lang="en-US" sz="2400" dirty="0">
                <a:solidFill>
                  <a:schemeClr val="tx1"/>
                </a:solidFill>
              </a:rPr>
              <a:t>insurance company offers a discounted rate on her homeowners insurance  policy if the motion detectors can detect motion in at least 90% of her </a:t>
            </a:r>
            <a:r>
              <a:rPr lang="en-US" sz="2400" dirty="0" smtClean="0">
                <a:solidFill>
                  <a:schemeClr val="tx1"/>
                </a:solidFill>
              </a:rPr>
              <a:t>lawn. Would </a:t>
            </a:r>
            <a:r>
              <a:rPr lang="en-US" sz="2400" dirty="0">
                <a:solidFill>
                  <a:schemeClr val="tx1"/>
                </a:solidFill>
              </a:rPr>
              <a:t>both of these placements allow her to receive the discount from her insurance company?</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19" name="Group 18"/>
          <p:cNvGrpSpPr/>
          <p:nvPr/>
        </p:nvGrpSpPr>
        <p:grpSpPr>
          <a:xfrm>
            <a:off x="5398836" y="3004185"/>
            <a:ext cx="3903980" cy="2406015"/>
            <a:chOff x="5398836" y="1919719"/>
            <a:chExt cx="3903980" cy="2406015"/>
          </a:xfrm>
        </p:grpSpPr>
        <p:grpSp>
          <p:nvGrpSpPr>
            <p:cNvPr id="20" name="Group 19"/>
            <p:cNvGrpSpPr/>
            <p:nvPr/>
          </p:nvGrpSpPr>
          <p:grpSpPr>
            <a:xfrm>
              <a:off x="5398836" y="1919719"/>
              <a:ext cx="3903980" cy="2406015"/>
              <a:chOff x="0" y="0"/>
              <a:chExt cx="3903980" cy="2406527"/>
            </a:xfrm>
          </p:grpSpPr>
          <p:sp>
            <p:nvSpPr>
              <p:cNvPr id="23" name="Rectangle 22"/>
              <p:cNvSpPr/>
              <p:nvPr/>
            </p:nvSpPr>
            <p:spPr>
              <a:xfrm>
                <a:off x="730333" y="0"/>
                <a:ext cx="2410691" cy="15141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4" name="Group 23"/>
              <p:cNvGrpSpPr/>
              <p:nvPr/>
            </p:nvGrpSpPr>
            <p:grpSpPr>
              <a:xfrm>
                <a:off x="0" y="47501"/>
                <a:ext cx="3903980" cy="2359026"/>
                <a:chOff x="0" y="0"/>
                <a:chExt cx="3903980" cy="2359026"/>
              </a:xfrm>
            </p:grpSpPr>
            <p:grpSp>
              <p:nvGrpSpPr>
                <p:cNvPr id="25" name="Group 24"/>
                <p:cNvGrpSpPr/>
                <p:nvPr/>
              </p:nvGrpSpPr>
              <p:grpSpPr>
                <a:xfrm>
                  <a:off x="1122218" y="451262"/>
                  <a:ext cx="1647215" cy="790386"/>
                  <a:chOff x="0" y="0"/>
                  <a:chExt cx="1647215" cy="790386"/>
                </a:xfrm>
              </p:grpSpPr>
              <p:cxnSp>
                <p:nvCxnSpPr>
                  <p:cNvPr id="42" name="Straight Connector 41"/>
                  <p:cNvCxnSpPr/>
                  <p:nvPr/>
                </p:nvCxnSpPr>
                <p:spPr>
                  <a:xfrm flipH="1">
                    <a:off x="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813460" y="0"/>
                    <a:ext cx="833755" cy="77787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831273" y="5938"/>
                    <a:ext cx="0" cy="78444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0" y="0"/>
                  <a:ext cx="3903980" cy="2359026"/>
                  <a:chOff x="0" y="0"/>
                  <a:chExt cx="3903980" cy="2359026"/>
                </a:xfrm>
              </p:grpSpPr>
              <p:grpSp>
                <p:nvGrpSpPr>
                  <p:cNvPr id="27" name="Group 26"/>
                  <p:cNvGrpSpPr>
                    <a:grpSpLocks noChangeAspect="1"/>
                  </p:cNvGrpSpPr>
                  <p:nvPr/>
                </p:nvGrpSpPr>
                <p:grpSpPr>
                  <a:xfrm>
                    <a:off x="0" y="0"/>
                    <a:ext cx="3903980" cy="2359026"/>
                    <a:chOff x="0" y="0"/>
                    <a:chExt cx="2597702" cy="1570868"/>
                  </a:xfrm>
                </p:grpSpPr>
                <p:grpSp>
                  <p:nvGrpSpPr>
                    <p:cNvPr id="35" name="Group 34"/>
                    <p:cNvGrpSpPr/>
                    <p:nvPr/>
                  </p:nvGrpSpPr>
                  <p:grpSpPr>
                    <a:xfrm>
                      <a:off x="730332" y="0"/>
                      <a:ext cx="1137285" cy="840624"/>
                      <a:chOff x="320634" y="0"/>
                      <a:chExt cx="1137615" cy="840732"/>
                    </a:xfrm>
                  </p:grpSpPr>
                  <p:sp>
                    <p:nvSpPr>
                      <p:cNvPr id="38" name="Rectangle 37"/>
                      <p:cNvSpPr/>
                      <p:nvPr/>
                    </p:nvSpPr>
                    <p:spPr>
                      <a:xfrm>
                        <a:off x="338447" y="0"/>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9" name="Oval 38"/>
                      <p:cNvSpPr/>
                      <p:nvPr/>
                    </p:nvSpPr>
                    <p:spPr>
                      <a:xfrm>
                        <a:off x="320634" y="78971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Oval 40"/>
                      <p:cNvSpPr/>
                      <p:nvPr/>
                    </p:nvSpPr>
                    <p:spPr>
                      <a:xfrm>
                        <a:off x="1413164" y="795647"/>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36" name="Arc 35"/>
                    <p:cNvSpPr>
                      <a:spLocks noChangeAspect="1"/>
                    </p:cNvSpPr>
                    <p:nvPr/>
                  </p:nvSpPr>
                  <p:spPr>
                    <a:xfrm>
                      <a:off x="0" y="71252"/>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7" name="Arc 36"/>
                    <p:cNvSpPr>
                      <a:spLocks noChangeAspect="1"/>
                    </p:cNvSpPr>
                    <p:nvPr/>
                  </p:nvSpPr>
                  <p:spPr>
                    <a:xfrm flipH="1">
                      <a:off x="1098467" y="65315"/>
                      <a:ext cx="1499235" cy="1499235"/>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9" name="Text Box 121"/>
                  <p:cNvSpPr txBox="1"/>
                  <p:nvPr/>
                </p:nvSpPr>
                <p:spPr>
                  <a:xfrm>
                    <a:off x="890650"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32" name="Text Box 122"/>
                  <p:cNvSpPr txBox="1"/>
                  <p:nvPr/>
                </p:nvSpPr>
                <p:spPr>
                  <a:xfrm>
                    <a:off x="2778826" y="111034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33" name="Text Box 123"/>
                  <p:cNvSpPr txBox="1"/>
                  <p:nvPr/>
                </p:nvSpPr>
                <p:spPr>
                  <a:xfrm>
                    <a:off x="1810987" y="1187533"/>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M</a:t>
                    </a:r>
                    <a:endParaRPr lang="en-US" sz="1100">
                      <a:effectLst/>
                      <a:ea typeface="Calibri"/>
                      <a:cs typeface="Times New Roman"/>
                    </a:endParaRPr>
                  </a:p>
                </p:txBody>
              </p:sp>
              <p:sp>
                <p:nvSpPr>
                  <p:cNvPr id="34" name="Text Box 124"/>
                  <p:cNvSpPr txBox="1"/>
                  <p:nvPr/>
                </p:nvSpPr>
                <p:spPr>
                  <a:xfrm>
                    <a:off x="1822863" y="219694"/>
                    <a:ext cx="236855"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grpSp>
          </p:grpSp>
        </p:grpSp>
        <p:sp>
          <p:nvSpPr>
            <p:cNvPr id="21" name="Oval 20"/>
            <p:cNvSpPr/>
            <p:nvPr/>
          </p:nvSpPr>
          <p:spPr>
            <a:xfrm>
              <a:off x="80772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6477000" y="3124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45" name="TextBox 44"/>
              <p:cNvSpPr txBox="1"/>
              <p:nvPr/>
            </p:nvSpPr>
            <p:spPr>
              <a:xfrm>
                <a:off x="685800" y="2819400"/>
                <a:ext cx="5362878" cy="2187715"/>
              </a:xfrm>
              <a:prstGeom prst="rect">
                <a:avLst/>
              </a:prstGeom>
              <a:noFill/>
            </p:spPr>
            <p:txBody>
              <a:bodyPr wrap="none" rtlCol="0">
                <a:spAutoFit/>
              </a:bodyPr>
              <a:lstStyle/>
              <a:p>
                <a14:m>
                  <m:oMath xmlns:m="http://schemas.openxmlformats.org/officeDocument/2006/math">
                    <m:r>
                      <a:rPr lang="en-US" sz="2400" i="1" smtClean="0">
                        <a:latin typeface="Cambria Math"/>
                      </a:rPr>
                      <m:t>𝐴</m:t>
                    </m:r>
                    <m:r>
                      <a:rPr lang="en-US" sz="2400" b="0" i="1" smtClean="0">
                        <a:latin typeface="Cambria Math"/>
                      </a:rPr>
                      <m:t> </m:t>
                    </m:r>
                    <m:r>
                      <a:rPr lang="en-US" sz="2400" b="0" i="1" smtClean="0">
                        <a:latin typeface="Cambria Math"/>
                      </a:rPr>
                      <m:t>𝑜𝑓</m:t>
                    </m:r>
                    <m:r>
                      <a:rPr lang="en-US" sz="2400" b="0" i="1" smtClean="0">
                        <a:latin typeface="Cambria Math"/>
                      </a:rPr>
                      <m:t> </m:t>
                    </m:r>
                    <m:r>
                      <a:rPr lang="en-US" sz="2400" b="0" i="1" smtClean="0">
                        <a:latin typeface="Cambria Math"/>
                      </a:rPr>
                      <m:t>𝑏𝑎𝑐𝑘𝑦𝑎𝑟𝑑</m:t>
                    </m:r>
                    <m:r>
                      <a:rPr lang="en-US" sz="2400" b="0" i="1" smtClean="0">
                        <a:latin typeface="Cambria Math"/>
                      </a:rPr>
                      <m:t> </m:t>
                    </m:r>
                    <m:r>
                      <a:rPr lang="en-US" sz="2400" b="0" i="1" smtClean="0">
                        <a:latin typeface="Cambria Math"/>
                      </a:rPr>
                      <m:t>𝑑𝑒𝑡𝑒𝑐𝑡𝑒𝑑</m:t>
                    </m:r>
                    <m:r>
                      <a:rPr lang="en-US" sz="2400" i="1">
                        <a:latin typeface="Cambria Math"/>
                        <a:ea typeface="Cambria Math"/>
                      </a:rPr>
                      <m:t>≈</m:t>
                    </m:r>
                    <m:r>
                      <a:rPr lang="en-US" sz="2400" b="0" i="1" smtClean="0">
                        <a:latin typeface="Cambria Math"/>
                        <a:ea typeface="Cambria Math"/>
                      </a:rPr>
                      <m:t>91.44 </m:t>
                    </m:r>
                    <m:r>
                      <a:rPr lang="en-US" sz="2400" i="1">
                        <a:latin typeface="Cambria Math" pitchFamily="18" charset="0"/>
                        <a:ea typeface="Cambria Math" pitchFamily="18" charset="0"/>
                      </a:rPr>
                      <m:t>𝑚</m:t>
                    </m:r>
                    <m:r>
                      <a:rPr lang="en-US" sz="2400" i="1">
                        <a:latin typeface="Cambria Math" pitchFamily="18" charset="0"/>
                        <a:ea typeface="Cambria Math" pitchFamily="18" charset="0"/>
                      </a:rPr>
                      <m:t> </m:t>
                    </m:r>
                  </m:oMath>
                </a14:m>
                <a:r>
                  <a:rPr lang="en-US" sz="2400" baseline="30000" dirty="0" smtClean="0"/>
                  <a:t>2 </a:t>
                </a:r>
              </a:p>
              <a:p>
                <a14:m>
                  <m:oMath xmlns:m="http://schemas.openxmlformats.org/officeDocument/2006/math">
                    <m:r>
                      <a:rPr lang="en-US" sz="2400" i="1" smtClean="0">
                        <a:latin typeface="Cambria Math"/>
                      </a:rPr>
                      <m:t>𝐴</m:t>
                    </m:r>
                    <m:r>
                      <a:rPr lang="en-US" sz="2400" b="0" i="1" smtClean="0">
                        <a:latin typeface="Cambria Math"/>
                      </a:rPr>
                      <m:t> </m:t>
                    </m:r>
                    <m:r>
                      <a:rPr lang="en-US" sz="2400" b="0" i="1" smtClean="0">
                        <a:latin typeface="Cambria Math"/>
                      </a:rPr>
                      <m:t>𝑜𝑓</m:t>
                    </m:r>
                    <m:r>
                      <a:rPr lang="en-US" sz="2400" b="0" i="1" smtClean="0">
                        <a:latin typeface="Cambria Math"/>
                      </a:rPr>
                      <m:t> </m:t>
                    </m:r>
                    <m:r>
                      <a:rPr lang="en-US" sz="2400" b="0" i="1" smtClean="0">
                        <a:latin typeface="Cambria Math"/>
                      </a:rPr>
                      <m:t>𝑏𝑎𝑐𝑘𝑦𝑎𝑟𝑑</m:t>
                    </m:r>
                    <m:r>
                      <a:rPr lang="en-US" sz="2400" b="0" i="1" smtClean="0">
                        <a:latin typeface="Cambria Math"/>
                        <a:ea typeface="Cambria Math"/>
                      </a:rPr>
                      <m:t>=9</m:t>
                    </m:r>
                    <m:r>
                      <a:rPr lang="en-US" sz="2400" b="0" i="1" smtClean="0">
                        <a:latin typeface="Cambria Math"/>
                        <a:ea typeface="Cambria Math"/>
                      </a:rPr>
                      <m:t>𝑚</m:t>
                    </m:r>
                    <m:d>
                      <m:dPr>
                        <m:ctrlPr>
                          <a:rPr lang="en-US" sz="2400" i="1">
                            <a:latin typeface="Cambria Math"/>
                            <a:ea typeface="Cambria Math"/>
                          </a:rPr>
                        </m:ctrlPr>
                      </m:dPr>
                      <m:e>
                        <m:r>
                          <a:rPr lang="en-US" sz="2400" b="0" i="1" smtClean="0">
                            <a:latin typeface="Cambria Math"/>
                            <a:ea typeface="Cambria Math"/>
                          </a:rPr>
                          <m:t>1</m:t>
                        </m:r>
                        <m:r>
                          <a:rPr lang="en-US" sz="2400" i="1">
                            <a:latin typeface="Cambria Math"/>
                            <a:ea typeface="Cambria Math"/>
                          </a:rPr>
                          <m:t>2</m:t>
                        </m:r>
                        <m:r>
                          <a:rPr lang="en-US" sz="2400" b="0" i="1" smtClean="0">
                            <a:latin typeface="Cambria Math"/>
                            <a:ea typeface="Cambria Math"/>
                          </a:rPr>
                          <m:t>𝑚</m:t>
                        </m:r>
                      </m:e>
                    </m:d>
                  </m:oMath>
                </a14:m>
                <a:r>
                  <a:rPr lang="en-US" sz="2400" dirty="0">
                    <a:ea typeface="Cambria Math"/>
                  </a:rPr>
                  <a:t> </a:t>
                </a:r>
                <a14:m>
                  <m:oMath xmlns:m="http://schemas.openxmlformats.org/officeDocument/2006/math">
                    <m:r>
                      <a:rPr lang="en-US" sz="2400" i="1">
                        <a:latin typeface="Cambria Math"/>
                        <a:ea typeface="Cambria Math"/>
                      </a:rPr>
                      <m:t>=</m:t>
                    </m:r>
                  </m:oMath>
                </a14:m>
                <a:r>
                  <a:rPr lang="en-US" sz="2400" baseline="30000" dirty="0" smtClean="0"/>
                  <a:t> </a:t>
                </a:r>
                <a14:m>
                  <m:oMath xmlns:m="http://schemas.openxmlformats.org/officeDocument/2006/math">
                    <m:r>
                      <a:rPr lang="en-US" sz="2400" b="0" i="1" smtClean="0">
                        <a:latin typeface="Cambria Math"/>
                        <a:ea typeface="Cambria Math"/>
                      </a:rPr>
                      <m:t>108</m:t>
                    </m:r>
                    <m:r>
                      <a:rPr lang="en-US" sz="2400" i="1">
                        <a:latin typeface="Cambria Math"/>
                        <a:ea typeface="Cambria Math"/>
                      </a:rPr>
                      <m:t>𝑚</m:t>
                    </m:r>
                  </m:oMath>
                </a14:m>
                <a:r>
                  <a:rPr lang="en-US" sz="2400" baseline="30000" dirty="0" smtClean="0"/>
                  <a:t>2</a:t>
                </a:r>
              </a:p>
              <a:p>
                <a:endParaRPr lang="en-US" sz="2400" baseline="30000" dirty="0" smtClean="0"/>
              </a:p>
              <a:p>
                <a:pPr/>
                <a14:m>
                  <m:oMathPara xmlns:m="http://schemas.openxmlformats.org/officeDocument/2006/math">
                    <m:oMathParaPr>
                      <m:jc m:val="centerGroup"/>
                    </m:oMathParaPr>
                    <m:oMath xmlns:m="http://schemas.openxmlformats.org/officeDocument/2006/math">
                      <m:r>
                        <a:rPr lang="en-US" sz="2400" b="0" i="1" smtClean="0">
                          <a:latin typeface="Cambria Math"/>
                        </a:rPr>
                        <m:t>% </m:t>
                      </m:r>
                      <m:r>
                        <a:rPr lang="en-US" sz="2400" b="0" i="1" smtClean="0">
                          <a:latin typeface="Cambria Math"/>
                        </a:rPr>
                        <m:t>𝑜𝑓</m:t>
                      </m:r>
                      <m:r>
                        <a:rPr lang="en-US" sz="2400" b="0" i="1" smtClean="0">
                          <a:latin typeface="Cambria Math"/>
                        </a:rPr>
                        <m:t> </m:t>
                      </m:r>
                      <m:r>
                        <a:rPr lang="en-US" sz="2400" b="0" i="1" smtClean="0">
                          <a:latin typeface="Cambria Math"/>
                        </a:rPr>
                        <m:t>𝑏𝑎𝑐𝑘𝑦𝑎𝑟𝑑</m:t>
                      </m:r>
                      <m:r>
                        <a:rPr lang="en-US" sz="2400" b="0" i="1" smtClean="0">
                          <a:latin typeface="Cambria Math"/>
                        </a:rPr>
                        <m:t> </m:t>
                      </m:r>
                      <m:r>
                        <a:rPr lang="en-US" sz="2400" b="0" i="1" smtClean="0">
                          <a:latin typeface="Cambria Math"/>
                        </a:rPr>
                        <m:t>𝑑𝑒𝑡𝑒𝑐𝑡𝑒𝑑</m:t>
                      </m:r>
                      <m:r>
                        <a:rPr lang="en-US" sz="2400" b="0" i="1" smtClean="0">
                          <a:latin typeface="Cambria Math"/>
                        </a:rPr>
                        <m:t>= </m:t>
                      </m:r>
                      <m:f>
                        <m:fPr>
                          <m:ctrlPr>
                            <a:rPr lang="en-US" sz="2400" b="0" i="1" smtClean="0">
                              <a:latin typeface="Cambria Math"/>
                            </a:rPr>
                          </m:ctrlPr>
                        </m:fPr>
                        <m:num>
                          <m:r>
                            <a:rPr lang="en-US" sz="2400" b="0" i="1" smtClean="0">
                              <a:latin typeface="Cambria Math"/>
                            </a:rPr>
                            <m:t>91.44</m:t>
                          </m:r>
                          <m:sSup>
                            <m:sSupPr>
                              <m:ctrlPr>
                                <a:rPr lang="en-US" sz="2400" b="0" i="1" smtClean="0">
                                  <a:latin typeface="Cambria Math"/>
                                </a:rPr>
                              </m:ctrlPr>
                            </m:sSupPr>
                            <m:e>
                              <m:r>
                                <a:rPr lang="en-US" sz="2400" b="0" i="1" smtClean="0">
                                  <a:latin typeface="Cambria Math"/>
                                </a:rPr>
                                <m:t>𝑚</m:t>
                              </m:r>
                            </m:e>
                            <m:sup>
                              <m:r>
                                <a:rPr lang="en-US" sz="2400" b="0" i="1" smtClean="0">
                                  <a:latin typeface="Cambria Math"/>
                                </a:rPr>
                                <m:t>2</m:t>
                              </m:r>
                            </m:sup>
                          </m:sSup>
                        </m:num>
                        <m:den>
                          <m:r>
                            <a:rPr lang="en-US" sz="2400" b="0" i="1" smtClean="0">
                              <a:latin typeface="Cambria Math"/>
                            </a:rPr>
                            <m:t>108</m:t>
                          </m:r>
                          <m:sSup>
                            <m:sSupPr>
                              <m:ctrlPr>
                                <a:rPr lang="en-US" sz="2400" b="0" i="1" smtClean="0">
                                  <a:latin typeface="Cambria Math"/>
                                </a:rPr>
                              </m:ctrlPr>
                            </m:sSupPr>
                            <m:e>
                              <m:r>
                                <a:rPr lang="en-US" sz="2400" b="0" i="1" smtClean="0">
                                  <a:latin typeface="Cambria Math"/>
                                </a:rPr>
                                <m:t>𝑚</m:t>
                              </m:r>
                            </m:e>
                            <m:sup>
                              <m:r>
                                <a:rPr lang="en-US" sz="2400" b="0" i="1" smtClean="0">
                                  <a:latin typeface="Cambria Math"/>
                                </a:rPr>
                                <m:t>2</m:t>
                              </m:r>
                            </m:sup>
                          </m:sSup>
                        </m:den>
                      </m:f>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i="1" smtClean="0">
                          <a:latin typeface="Cambria Math"/>
                          <a:ea typeface="Cambria Math"/>
                        </a:rPr>
                        <m:t>≈</m:t>
                      </m:r>
                      <m:r>
                        <a:rPr lang="en-US" sz="2400" b="0" i="1" smtClean="0">
                          <a:latin typeface="Cambria Math"/>
                          <a:ea typeface="Cambria Math"/>
                        </a:rPr>
                        <m:t>85%</m:t>
                      </m:r>
                    </m:oMath>
                  </m:oMathPara>
                </a14:m>
                <a:endParaRPr lang="en-US" sz="2400" dirty="0"/>
              </a:p>
            </p:txBody>
          </p:sp>
        </mc:Choice>
        <mc:Fallback xmlns="">
          <p:sp>
            <p:nvSpPr>
              <p:cNvPr id="45" name="TextBox 44"/>
              <p:cNvSpPr txBox="1">
                <a:spLocks noRot="1" noChangeAspect="1" noMove="1" noResize="1" noEditPoints="1" noAdjustHandles="1" noChangeArrowheads="1" noChangeShapeType="1" noTextEdit="1"/>
              </p:cNvSpPr>
              <p:nvPr/>
            </p:nvSpPr>
            <p:spPr>
              <a:xfrm>
                <a:off x="685800" y="2819400"/>
                <a:ext cx="5362878" cy="2187715"/>
              </a:xfrm>
              <a:prstGeom prst="rect">
                <a:avLst/>
              </a:prstGeom>
              <a:blipFill rotWithShape="1">
                <a:blip r:embed="rId4"/>
                <a:stretch>
                  <a:fillRect l="-341" t="-559"/>
                </a:stretch>
              </a:blipFill>
            </p:spPr>
            <p:txBody>
              <a:bodyPr/>
              <a:lstStyle/>
              <a:p>
                <a:r>
                  <a:rPr lang="en-US">
                    <a:noFill/>
                  </a:rPr>
                  <a:t> </a:t>
                </a:r>
              </a:p>
            </p:txBody>
          </p:sp>
        </mc:Fallback>
      </mc:AlternateContent>
    </p:spTree>
    <p:extLst>
      <p:ext uri="{BB962C8B-B14F-4D97-AF65-F5344CB8AC3E}">
        <p14:creationId xmlns:p14="http://schemas.microsoft.com/office/powerpoint/2010/main" val="343690632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4343400"/>
          </a:xfrm>
        </p:spPr>
        <p:txBody>
          <a:bodyPr/>
          <a:lstStyle/>
          <a:p>
            <a:r>
              <a:rPr lang="en-US" sz="2400" dirty="0" smtClean="0">
                <a:solidFill>
                  <a:schemeClr val="tx1"/>
                </a:solidFill>
              </a:rPr>
              <a:t>Computing </a:t>
            </a:r>
            <a:r>
              <a:rPr lang="en-US" sz="2400" dirty="0">
                <a:solidFill>
                  <a:schemeClr val="tx1"/>
                </a:solidFill>
              </a:rPr>
              <a:t>the area </a:t>
            </a:r>
            <a:r>
              <a:rPr lang="en-US" sz="2400" dirty="0" smtClean="0">
                <a:solidFill>
                  <a:schemeClr val="tx1"/>
                </a:solidFill>
              </a:rPr>
              <a:t>detected </a:t>
            </a:r>
            <a:r>
              <a:rPr lang="en-US" sz="2400" dirty="0">
                <a:solidFill>
                  <a:schemeClr val="tx1"/>
                </a:solidFill>
              </a:rPr>
              <a:t>if </a:t>
            </a:r>
            <a:r>
              <a:rPr lang="en-US" sz="2400" dirty="0" err="1">
                <a:solidFill>
                  <a:schemeClr val="tx1"/>
                </a:solidFill>
              </a:rPr>
              <a:t>Selina</a:t>
            </a:r>
            <a:r>
              <a:rPr lang="en-US" sz="2400" dirty="0">
                <a:solidFill>
                  <a:schemeClr val="tx1"/>
                </a:solidFill>
              </a:rPr>
              <a:t> </a:t>
            </a:r>
            <a:r>
              <a:rPr lang="en-US" sz="2400" dirty="0" smtClean="0">
                <a:solidFill>
                  <a:schemeClr val="tx1"/>
                </a:solidFill>
              </a:rPr>
              <a:t>places one of  the motion detectors on the back left corner of her house and the other on a pole which is located in the back right corner of the backyard.</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5" name="Group 4"/>
          <p:cNvGrpSpPr/>
          <p:nvPr/>
        </p:nvGrpSpPr>
        <p:grpSpPr>
          <a:xfrm>
            <a:off x="1052822" y="649092"/>
            <a:ext cx="6871978" cy="6132708"/>
            <a:chOff x="1052822" y="572892"/>
            <a:chExt cx="6871978" cy="6132708"/>
          </a:xfrm>
        </p:grpSpPr>
        <p:grpSp>
          <p:nvGrpSpPr>
            <p:cNvPr id="14" name="Group 13"/>
            <p:cNvGrpSpPr/>
            <p:nvPr/>
          </p:nvGrpSpPr>
          <p:grpSpPr>
            <a:xfrm>
              <a:off x="1052822" y="572892"/>
              <a:ext cx="6871978" cy="6132708"/>
              <a:chOff x="0" y="0"/>
              <a:chExt cx="3913505" cy="3492500"/>
            </a:xfrm>
          </p:grpSpPr>
          <p:sp>
            <p:nvSpPr>
              <p:cNvPr id="15" name="Rectangle 14"/>
              <p:cNvSpPr/>
              <p:nvPr/>
            </p:nvSpPr>
            <p:spPr>
              <a:xfrm>
                <a:off x="958850" y="1003300"/>
                <a:ext cx="2002113" cy="14599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6" name="Group 15"/>
              <p:cNvGrpSpPr/>
              <p:nvPr/>
            </p:nvGrpSpPr>
            <p:grpSpPr>
              <a:xfrm>
                <a:off x="0" y="0"/>
                <a:ext cx="3913505" cy="3492500"/>
                <a:chOff x="0" y="0"/>
                <a:chExt cx="3913505" cy="3492500"/>
              </a:xfrm>
            </p:grpSpPr>
            <p:grpSp>
              <p:nvGrpSpPr>
                <p:cNvPr id="17" name="Group 16"/>
                <p:cNvGrpSpPr/>
                <p:nvPr/>
              </p:nvGrpSpPr>
              <p:grpSpPr>
                <a:xfrm>
                  <a:off x="1140031" y="1122218"/>
                  <a:ext cx="1645176" cy="1232440"/>
                  <a:chOff x="0" y="0"/>
                  <a:chExt cx="1645176" cy="1232440"/>
                </a:xfrm>
              </p:grpSpPr>
              <p:grpSp>
                <p:nvGrpSpPr>
                  <p:cNvPr id="34" name="Group 33"/>
                  <p:cNvGrpSpPr/>
                  <p:nvPr/>
                </p:nvGrpSpPr>
                <p:grpSpPr>
                  <a:xfrm>
                    <a:off x="0" y="0"/>
                    <a:ext cx="1636231" cy="1232440"/>
                    <a:chOff x="0" y="0"/>
                    <a:chExt cx="1636231" cy="1232440"/>
                  </a:xfrm>
                </p:grpSpPr>
                <p:cxnSp>
                  <p:nvCxnSpPr>
                    <p:cNvPr id="37" name="Straight Connector 36"/>
                    <p:cNvCxnSpPr/>
                    <p:nvPr/>
                  </p:nvCxnSpPr>
                  <p:spPr>
                    <a:xfrm flipV="1">
                      <a:off x="0" y="0"/>
                      <a:ext cx="1636231" cy="12324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58140" y="285008"/>
                      <a:ext cx="526678" cy="6883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0" y="285008"/>
                      <a:ext cx="558140" cy="946184"/>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0" y="973777"/>
                      <a:ext cx="1068326" cy="25738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p:nvCxnSpPr>
                <p:spPr>
                  <a:xfrm flipV="1">
                    <a:off x="1068779" y="0"/>
                    <a:ext cx="576397" cy="97335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558140" y="0"/>
                    <a:ext cx="1086745" cy="28488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0" y="0"/>
                  <a:ext cx="3913505" cy="3492500"/>
                  <a:chOff x="0" y="0"/>
                  <a:chExt cx="3913505" cy="3492500"/>
                </a:xfrm>
              </p:grpSpPr>
              <p:grpSp>
                <p:nvGrpSpPr>
                  <p:cNvPr id="22" name="Group 21"/>
                  <p:cNvGrpSpPr>
                    <a:grpSpLocks noChangeAspect="1"/>
                  </p:cNvGrpSpPr>
                  <p:nvPr/>
                </p:nvGrpSpPr>
                <p:grpSpPr>
                  <a:xfrm>
                    <a:off x="0" y="0"/>
                    <a:ext cx="3913505" cy="3492500"/>
                    <a:chOff x="0" y="0"/>
                    <a:chExt cx="2609959" cy="2330889"/>
                  </a:xfrm>
                </p:grpSpPr>
                <p:grpSp>
                  <p:nvGrpSpPr>
                    <p:cNvPr id="28" name="Group 27"/>
                    <p:cNvGrpSpPr/>
                    <p:nvPr/>
                  </p:nvGrpSpPr>
                  <p:grpSpPr>
                    <a:xfrm>
                      <a:off x="742208" y="724395"/>
                      <a:ext cx="1137285" cy="864031"/>
                      <a:chOff x="285008" y="0"/>
                      <a:chExt cx="1137615" cy="864483"/>
                    </a:xfrm>
                  </p:grpSpPr>
                  <p:sp>
                    <p:nvSpPr>
                      <p:cNvPr id="31" name="Rectangle 30"/>
                      <p:cNvSpPr/>
                      <p:nvPr/>
                    </p:nvSpPr>
                    <p:spPr>
                      <a:xfrm>
                        <a:off x="302821" y="23751"/>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Oval 31"/>
                      <p:cNvSpPr/>
                      <p:nvPr/>
                    </p:nvSpPr>
                    <p:spPr>
                      <a:xfrm>
                        <a:off x="285008" y="819398"/>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3" name="Oval 32"/>
                      <p:cNvSpPr/>
                      <p:nvPr/>
                    </p:nvSpPr>
                    <p:spPr>
                      <a:xfrm>
                        <a:off x="1377538" y="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9" name="Arc 28"/>
                    <p:cNvSpPr>
                      <a:spLocks noChangeAspect="1"/>
                    </p:cNvSpPr>
                    <p:nvPr/>
                  </p:nvSpPr>
                  <p:spPr>
                    <a:xfrm>
                      <a:off x="0" y="831273"/>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Arc 29"/>
                    <p:cNvSpPr>
                      <a:spLocks noChangeAspect="1"/>
                    </p:cNvSpPr>
                    <p:nvPr/>
                  </p:nvSpPr>
                  <p:spPr>
                    <a:xfrm flipH="1" flipV="1">
                      <a:off x="1110343" y="0"/>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3" name="Text Box 138"/>
                  <p:cNvSpPr txBox="1"/>
                  <p:nvPr/>
                </p:nvSpPr>
                <p:spPr>
                  <a:xfrm>
                    <a:off x="902524" y="2226624"/>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24" name="Text Box 139"/>
                  <p:cNvSpPr txBox="1"/>
                  <p:nvPr/>
                </p:nvSpPr>
                <p:spPr>
                  <a:xfrm>
                    <a:off x="2784763" y="1003465"/>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25" name="Text Box 140"/>
                  <p:cNvSpPr txBox="1"/>
                  <p:nvPr/>
                </p:nvSpPr>
                <p:spPr>
                  <a:xfrm>
                    <a:off x="1822862" y="1692234"/>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sp>
                <p:nvSpPr>
                  <p:cNvPr id="26" name="Text Box 141"/>
                  <p:cNvSpPr txBox="1"/>
                  <p:nvPr/>
                </p:nvSpPr>
                <p:spPr>
                  <a:xfrm>
                    <a:off x="1472540" y="1288473"/>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P</a:t>
                    </a:r>
                    <a:endParaRPr lang="en-US" sz="1100">
                      <a:effectLst/>
                      <a:ea typeface="Calibri"/>
                      <a:cs typeface="Times New Roman"/>
                    </a:endParaRPr>
                  </a:p>
                </p:txBody>
              </p:sp>
              <p:sp>
                <p:nvSpPr>
                  <p:cNvPr id="27" name="Text Box 142"/>
                  <p:cNvSpPr txBox="1"/>
                  <p:nvPr/>
                </p:nvSpPr>
                <p:spPr>
                  <a:xfrm>
                    <a:off x="2173184" y="1929740"/>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Q</a:t>
                    </a:r>
                    <a:endParaRPr lang="en-US" sz="1100">
                      <a:effectLst/>
                      <a:ea typeface="Calibri"/>
                      <a:cs typeface="Times New Roman"/>
                    </a:endParaRPr>
                  </a:p>
                </p:txBody>
              </p:sp>
            </p:grpSp>
          </p:grpSp>
        </p:grpSp>
        <p:sp>
          <p:nvSpPr>
            <p:cNvPr id="12" name="Oval 11"/>
            <p:cNvSpPr/>
            <p:nvPr/>
          </p:nvSpPr>
          <p:spPr>
            <a:xfrm>
              <a:off x="5867400" y="2438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971800" y="4648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7956284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4343400"/>
          </a:xfrm>
        </p:spPr>
        <p:txBody>
          <a:bodyPr/>
          <a:lstStyle/>
          <a:p>
            <a:r>
              <a:rPr lang="en-US" sz="2200" dirty="0">
                <a:solidFill>
                  <a:schemeClr val="tx1"/>
                </a:solidFill>
              </a:rPr>
              <a:t>Computing the area detected if </a:t>
            </a:r>
            <a:r>
              <a:rPr lang="en-US" sz="2200" dirty="0" err="1">
                <a:solidFill>
                  <a:schemeClr val="tx1"/>
                </a:solidFill>
              </a:rPr>
              <a:t>Selina</a:t>
            </a:r>
            <a:r>
              <a:rPr lang="en-US" sz="2200" dirty="0">
                <a:solidFill>
                  <a:schemeClr val="tx1"/>
                </a:solidFill>
              </a:rPr>
              <a:t> places one of  the motion detectors on the back left corner of her house and the other on a pole which is located in the back right corner of the backyard.</a:t>
            </a:r>
          </a:p>
          <a:p>
            <a:endParaRPr lang="en-US" sz="22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5" name="Group 4"/>
          <p:cNvGrpSpPr/>
          <p:nvPr/>
        </p:nvGrpSpPr>
        <p:grpSpPr>
          <a:xfrm>
            <a:off x="5653411" y="838200"/>
            <a:ext cx="4023989" cy="3661668"/>
            <a:chOff x="1052822" y="572892"/>
            <a:chExt cx="6871978" cy="6132708"/>
          </a:xfrm>
        </p:grpSpPr>
        <p:grpSp>
          <p:nvGrpSpPr>
            <p:cNvPr id="14" name="Group 13"/>
            <p:cNvGrpSpPr/>
            <p:nvPr/>
          </p:nvGrpSpPr>
          <p:grpSpPr>
            <a:xfrm>
              <a:off x="1052822" y="572892"/>
              <a:ext cx="6871978" cy="6132708"/>
              <a:chOff x="0" y="0"/>
              <a:chExt cx="3913505" cy="3492500"/>
            </a:xfrm>
          </p:grpSpPr>
          <p:sp>
            <p:nvSpPr>
              <p:cNvPr id="15" name="Rectangle 14"/>
              <p:cNvSpPr/>
              <p:nvPr/>
            </p:nvSpPr>
            <p:spPr>
              <a:xfrm>
                <a:off x="958850" y="1003300"/>
                <a:ext cx="2002113" cy="14599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6" name="Group 15"/>
              <p:cNvGrpSpPr/>
              <p:nvPr/>
            </p:nvGrpSpPr>
            <p:grpSpPr>
              <a:xfrm>
                <a:off x="0" y="0"/>
                <a:ext cx="3913505" cy="3492500"/>
                <a:chOff x="0" y="0"/>
                <a:chExt cx="3913505" cy="3492500"/>
              </a:xfrm>
            </p:grpSpPr>
            <p:grpSp>
              <p:nvGrpSpPr>
                <p:cNvPr id="17" name="Group 16"/>
                <p:cNvGrpSpPr/>
                <p:nvPr/>
              </p:nvGrpSpPr>
              <p:grpSpPr>
                <a:xfrm>
                  <a:off x="1140031" y="1122218"/>
                  <a:ext cx="1645176" cy="1232440"/>
                  <a:chOff x="0" y="0"/>
                  <a:chExt cx="1645176" cy="1232440"/>
                </a:xfrm>
              </p:grpSpPr>
              <p:grpSp>
                <p:nvGrpSpPr>
                  <p:cNvPr id="34" name="Group 33"/>
                  <p:cNvGrpSpPr/>
                  <p:nvPr/>
                </p:nvGrpSpPr>
                <p:grpSpPr>
                  <a:xfrm>
                    <a:off x="0" y="0"/>
                    <a:ext cx="1636231" cy="1232440"/>
                    <a:chOff x="0" y="0"/>
                    <a:chExt cx="1636231" cy="1232440"/>
                  </a:xfrm>
                </p:grpSpPr>
                <p:cxnSp>
                  <p:nvCxnSpPr>
                    <p:cNvPr id="37" name="Straight Connector 36"/>
                    <p:cNvCxnSpPr/>
                    <p:nvPr/>
                  </p:nvCxnSpPr>
                  <p:spPr>
                    <a:xfrm flipV="1">
                      <a:off x="0" y="0"/>
                      <a:ext cx="1636231" cy="12324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58140" y="285008"/>
                      <a:ext cx="526678" cy="6883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0" y="285008"/>
                      <a:ext cx="558140" cy="946184"/>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0" y="973777"/>
                      <a:ext cx="1068326" cy="25738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p:nvCxnSpPr>
                <p:spPr>
                  <a:xfrm flipV="1">
                    <a:off x="1068779" y="0"/>
                    <a:ext cx="576397" cy="97335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558140" y="0"/>
                    <a:ext cx="1086745" cy="28488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0" y="0"/>
                  <a:ext cx="3913505" cy="3492500"/>
                  <a:chOff x="0" y="0"/>
                  <a:chExt cx="3913505" cy="3492500"/>
                </a:xfrm>
              </p:grpSpPr>
              <p:grpSp>
                <p:nvGrpSpPr>
                  <p:cNvPr id="22" name="Group 21"/>
                  <p:cNvGrpSpPr>
                    <a:grpSpLocks noChangeAspect="1"/>
                  </p:cNvGrpSpPr>
                  <p:nvPr/>
                </p:nvGrpSpPr>
                <p:grpSpPr>
                  <a:xfrm>
                    <a:off x="0" y="0"/>
                    <a:ext cx="3913505" cy="3492500"/>
                    <a:chOff x="0" y="0"/>
                    <a:chExt cx="2609959" cy="2330889"/>
                  </a:xfrm>
                </p:grpSpPr>
                <p:grpSp>
                  <p:nvGrpSpPr>
                    <p:cNvPr id="28" name="Group 27"/>
                    <p:cNvGrpSpPr/>
                    <p:nvPr/>
                  </p:nvGrpSpPr>
                  <p:grpSpPr>
                    <a:xfrm>
                      <a:off x="742208" y="724395"/>
                      <a:ext cx="1137285" cy="864031"/>
                      <a:chOff x="285008" y="0"/>
                      <a:chExt cx="1137615" cy="864483"/>
                    </a:xfrm>
                  </p:grpSpPr>
                  <p:sp>
                    <p:nvSpPr>
                      <p:cNvPr id="31" name="Rectangle 30"/>
                      <p:cNvSpPr/>
                      <p:nvPr/>
                    </p:nvSpPr>
                    <p:spPr>
                      <a:xfrm>
                        <a:off x="302821" y="23751"/>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Oval 31"/>
                      <p:cNvSpPr/>
                      <p:nvPr/>
                    </p:nvSpPr>
                    <p:spPr>
                      <a:xfrm>
                        <a:off x="285008" y="819398"/>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3" name="Oval 32"/>
                      <p:cNvSpPr/>
                      <p:nvPr/>
                    </p:nvSpPr>
                    <p:spPr>
                      <a:xfrm>
                        <a:off x="1377538" y="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9" name="Arc 28"/>
                    <p:cNvSpPr>
                      <a:spLocks noChangeAspect="1"/>
                    </p:cNvSpPr>
                    <p:nvPr/>
                  </p:nvSpPr>
                  <p:spPr>
                    <a:xfrm>
                      <a:off x="0" y="831273"/>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Arc 29"/>
                    <p:cNvSpPr>
                      <a:spLocks noChangeAspect="1"/>
                    </p:cNvSpPr>
                    <p:nvPr/>
                  </p:nvSpPr>
                  <p:spPr>
                    <a:xfrm flipH="1" flipV="1">
                      <a:off x="1110343" y="0"/>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3" name="Text Box 138"/>
                  <p:cNvSpPr txBox="1"/>
                  <p:nvPr/>
                </p:nvSpPr>
                <p:spPr>
                  <a:xfrm>
                    <a:off x="902524" y="2226624"/>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24" name="Text Box 139"/>
                  <p:cNvSpPr txBox="1"/>
                  <p:nvPr/>
                </p:nvSpPr>
                <p:spPr>
                  <a:xfrm>
                    <a:off x="2784763" y="1003465"/>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25" name="Text Box 140"/>
                  <p:cNvSpPr txBox="1"/>
                  <p:nvPr/>
                </p:nvSpPr>
                <p:spPr>
                  <a:xfrm>
                    <a:off x="1822862" y="1692234"/>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sp>
                <p:nvSpPr>
                  <p:cNvPr id="26" name="Text Box 141"/>
                  <p:cNvSpPr txBox="1"/>
                  <p:nvPr/>
                </p:nvSpPr>
                <p:spPr>
                  <a:xfrm>
                    <a:off x="1472540" y="1288473"/>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P</a:t>
                    </a:r>
                    <a:endParaRPr lang="en-US" sz="1100">
                      <a:effectLst/>
                      <a:ea typeface="Calibri"/>
                      <a:cs typeface="Times New Roman"/>
                    </a:endParaRPr>
                  </a:p>
                </p:txBody>
              </p:sp>
              <p:sp>
                <p:nvSpPr>
                  <p:cNvPr id="27" name="Text Box 142"/>
                  <p:cNvSpPr txBox="1"/>
                  <p:nvPr/>
                </p:nvSpPr>
                <p:spPr>
                  <a:xfrm>
                    <a:off x="2173184" y="1929740"/>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Q</a:t>
                    </a:r>
                    <a:endParaRPr lang="en-US" sz="1100">
                      <a:effectLst/>
                      <a:ea typeface="Calibri"/>
                      <a:cs typeface="Times New Roman"/>
                    </a:endParaRPr>
                  </a:p>
                </p:txBody>
              </p:sp>
            </p:grpSp>
          </p:grpSp>
        </p:grpSp>
        <p:sp>
          <p:nvSpPr>
            <p:cNvPr id="12" name="Oval 11"/>
            <p:cNvSpPr/>
            <p:nvPr/>
          </p:nvSpPr>
          <p:spPr>
            <a:xfrm>
              <a:off x="5867400" y="2438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971800" y="4648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Rectangle 5"/>
          <p:cNvSpPr/>
          <p:nvPr/>
        </p:nvSpPr>
        <p:spPr>
          <a:xfrm>
            <a:off x="457199" y="2457271"/>
            <a:ext cx="5196211" cy="769441"/>
          </a:xfrm>
          <a:prstGeom prst="rect">
            <a:avLst/>
          </a:prstGeom>
        </p:spPr>
        <p:txBody>
          <a:bodyPr wrap="square">
            <a:spAutoFit/>
          </a:bodyPr>
          <a:lstStyle/>
          <a:p>
            <a:r>
              <a:rPr lang="en-US" sz="2200" dirty="0">
                <a:latin typeface="+mn-lt"/>
              </a:rPr>
              <a:t>The </a:t>
            </a:r>
            <a:r>
              <a:rPr lang="en-US" sz="2200" dirty="0" smtClean="0">
                <a:latin typeface="+mn-lt"/>
              </a:rPr>
              <a:t>detected area </a:t>
            </a:r>
            <a:r>
              <a:rPr lang="en-US" sz="2200" dirty="0">
                <a:latin typeface="+mn-lt"/>
              </a:rPr>
              <a:t>is comprised of the </a:t>
            </a:r>
            <a:r>
              <a:rPr lang="en-US" sz="2200" dirty="0" smtClean="0">
                <a:latin typeface="+mn-lt"/>
              </a:rPr>
              <a:t>area </a:t>
            </a:r>
            <a:r>
              <a:rPr lang="en-US" sz="2200" dirty="0">
                <a:latin typeface="+mn-lt"/>
              </a:rPr>
              <a:t>of rhombus APBQ and </a:t>
            </a:r>
            <a:r>
              <a:rPr lang="en-US" sz="2200" dirty="0" smtClean="0">
                <a:latin typeface="+mn-lt"/>
              </a:rPr>
              <a:t>four circular sectors</a:t>
            </a:r>
            <a:r>
              <a:rPr lang="en-US" sz="2200" dirty="0">
                <a:latin typeface="+mn-lt"/>
              </a:rPr>
              <a:t>.</a:t>
            </a:r>
          </a:p>
        </p:txBody>
      </p:sp>
    </p:spTree>
    <p:extLst>
      <p:ext uri="{BB962C8B-B14F-4D97-AF65-F5344CB8AC3E}">
        <p14:creationId xmlns:p14="http://schemas.microsoft.com/office/powerpoint/2010/main" val="406651357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4343400"/>
          </a:xfrm>
        </p:spPr>
        <p:txBody>
          <a:bodyPr/>
          <a:lstStyle/>
          <a:p>
            <a:r>
              <a:rPr lang="en-US" sz="2200" dirty="0">
                <a:solidFill>
                  <a:schemeClr val="tx1"/>
                </a:solidFill>
              </a:rPr>
              <a:t>Computing the area detected if </a:t>
            </a:r>
            <a:r>
              <a:rPr lang="en-US" sz="2200" dirty="0" err="1">
                <a:solidFill>
                  <a:schemeClr val="tx1"/>
                </a:solidFill>
              </a:rPr>
              <a:t>Selina</a:t>
            </a:r>
            <a:r>
              <a:rPr lang="en-US" sz="2200" dirty="0">
                <a:solidFill>
                  <a:schemeClr val="tx1"/>
                </a:solidFill>
              </a:rPr>
              <a:t> places one of  the motion detectors on the back left corner of her house and the other on a pole which is located in the back right corner of the backyard.</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5" name="Group 4"/>
          <p:cNvGrpSpPr/>
          <p:nvPr/>
        </p:nvGrpSpPr>
        <p:grpSpPr>
          <a:xfrm>
            <a:off x="5653411" y="838200"/>
            <a:ext cx="4023989" cy="3661668"/>
            <a:chOff x="1052822" y="572892"/>
            <a:chExt cx="6871978" cy="6132708"/>
          </a:xfrm>
        </p:grpSpPr>
        <p:grpSp>
          <p:nvGrpSpPr>
            <p:cNvPr id="14" name="Group 13"/>
            <p:cNvGrpSpPr/>
            <p:nvPr/>
          </p:nvGrpSpPr>
          <p:grpSpPr>
            <a:xfrm>
              <a:off x="1052822" y="572892"/>
              <a:ext cx="6871978" cy="6132708"/>
              <a:chOff x="0" y="0"/>
              <a:chExt cx="3913505" cy="3492500"/>
            </a:xfrm>
          </p:grpSpPr>
          <p:sp>
            <p:nvSpPr>
              <p:cNvPr id="15" name="Rectangle 14"/>
              <p:cNvSpPr/>
              <p:nvPr/>
            </p:nvSpPr>
            <p:spPr>
              <a:xfrm>
                <a:off x="958850" y="1003300"/>
                <a:ext cx="2002113" cy="14599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6" name="Group 15"/>
              <p:cNvGrpSpPr/>
              <p:nvPr/>
            </p:nvGrpSpPr>
            <p:grpSpPr>
              <a:xfrm>
                <a:off x="0" y="0"/>
                <a:ext cx="3913505" cy="3492500"/>
                <a:chOff x="0" y="0"/>
                <a:chExt cx="3913505" cy="3492500"/>
              </a:xfrm>
            </p:grpSpPr>
            <p:grpSp>
              <p:nvGrpSpPr>
                <p:cNvPr id="17" name="Group 16"/>
                <p:cNvGrpSpPr/>
                <p:nvPr/>
              </p:nvGrpSpPr>
              <p:grpSpPr>
                <a:xfrm>
                  <a:off x="1140031" y="1122218"/>
                  <a:ext cx="1645176" cy="1232440"/>
                  <a:chOff x="0" y="0"/>
                  <a:chExt cx="1645176" cy="1232440"/>
                </a:xfrm>
              </p:grpSpPr>
              <p:grpSp>
                <p:nvGrpSpPr>
                  <p:cNvPr id="34" name="Group 33"/>
                  <p:cNvGrpSpPr/>
                  <p:nvPr/>
                </p:nvGrpSpPr>
                <p:grpSpPr>
                  <a:xfrm>
                    <a:off x="0" y="0"/>
                    <a:ext cx="1636231" cy="1232440"/>
                    <a:chOff x="0" y="0"/>
                    <a:chExt cx="1636231" cy="1232440"/>
                  </a:xfrm>
                </p:grpSpPr>
                <p:cxnSp>
                  <p:nvCxnSpPr>
                    <p:cNvPr id="37" name="Straight Connector 36"/>
                    <p:cNvCxnSpPr/>
                    <p:nvPr/>
                  </p:nvCxnSpPr>
                  <p:spPr>
                    <a:xfrm flipV="1">
                      <a:off x="0" y="0"/>
                      <a:ext cx="1636231" cy="12324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58140" y="285008"/>
                      <a:ext cx="526678" cy="6883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0" y="285008"/>
                      <a:ext cx="558140" cy="946184"/>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0" y="973777"/>
                      <a:ext cx="1068326" cy="25738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p:nvCxnSpPr>
                <p:spPr>
                  <a:xfrm flipV="1">
                    <a:off x="1068779" y="0"/>
                    <a:ext cx="576397" cy="97335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558140" y="0"/>
                    <a:ext cx="1086745" cy="28488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0" y="0"/>
                  <a:ext cx="3913505" cy="3492500"/>
                  <a:chOff x="0" y="0"/>
                  <a:chExt cx="3913505" cy="3492500"/>
                </a:xfrm>
              </p:grpSpPr>
              <p:grpSp>
                <p:nvGrpSpPr>
                  <p:cNvPr id="22" name="Group 21"/>
                  <p:cNvGrpSpPr>
                    <a:grpSpLocks noChangeAspect="1"/>
                  </p:cNvGrpSpPr>
                  <p:nvPr/>
                </p:nvGrpSpPr>
                <p:grpSpPr>
                  <a:xfrm>
                    <a:off x="0" y="0"/>
                    <a:ext cx="3913505" cy="3492500"/>
                    <a:chOff x="0" y="0"/>
                    <a:chExt cx="2609959" cy="2330889"/>
                  </a:xfrm>
                </p:grpSpPr>
                <p:grpSp>
                  <p:nvGrpSpPr>
                    <p:cNvPr id="28" name="Group 27"/>
                    <p:cNvGrpSpPr/>
                    <p:nvPr/>
                  </p:nvGrpSpPr>
                  <p:grpSpPr>
                    <a:xfrm>
                      <a:off x="742208" y="724395"/>
                      <a:ext cx="1137285" cy="864031"/>
                      <a:chOff x="285008" y="0"/>
                      <a:chExt cx="1137615" cy="864483"/>
                    </a:xfrm>
                  </p:grpSpPr>
                  <p:sp>
                    <p:nvSpPr>
                      <p:cNvPr id="31" name="Rectangle 30"/>
                      <p:cNvSpPr/>
                      <p:nvPr/>
                    </p:nvSpPr>
                    <p:spPr>
                      <a:xfrm>
                        <a:off x="302821" y="23751"/>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Oval 31"/>
                      <p:cNvSpPr/>
                      <p:nvPr/>
                    </p:nvSpPr>
                    <p:spPr>
                      <a:xfrm>
                        <a:off x="285008" y="819398"/>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3" name="Oval 32"/>
                      <p:cNvSpPr/>
                      <p:nvPr/>
                    </p:nvSpPr>
                    <p:spPr>
                      <a:xfrm>
                        <a:off x="1377538" y="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9" name="Arc 28"/>
                    <p:cNvSpPr>
                      <a:spLocks noChangeAspect="1"/>
                    </p:cNvSpPr>
                    <p:nvPr/>
                  </p:nvSpPr>
                  <p:spPr>
                    <a:xfrm>
                      <a:off x="0" y="831273"/>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Arc 29"/>
                    <p:cNvSpPr>
                      <a:spLocks noChangeAspect="1"/>
                    </p:cNvSpPr>
                    <p:nvPr/>
                  </p:nvSpPr>
                  <p:spPr>
                    <a:xfrm flipH="1" flipV="1">
                      <a:off x="1110343" y="0"/>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3" name="Text Box 138"/>
                  <p:cNvSpPr txBox="1"/>
                  <p:nvPr/>
                </p:nvSpPr>
                <p:spPr>
                  <a:xfrm>
                    <a:off x="902524" y="2226624"/>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24" name="Text Box 139"/>
                  <p:cNvSpPr txBox="1"/>
                  <p:nvPr/>
                </p:nvSpPr>
                <p:spPr>
                  <a:xfrm>
                    <a:off x="2784763" y="1003465"/>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25" name="Text Box 140"/>
                  <p:cNvSpPr txBox="1"/>
                  <p:nvPr/>
                </p:nvSpPr>
                <p:spPr>
                  <a:xfrm>
                    <a:off x="1822862" y="1692234"/>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sp>
                <p:nvSpPr>
                  <p:cNvPr id="26" name="Text Box 141"/>
                  <p:cNvSpPr txBox="1"/>
                  <p:nvPr/>
                </p:nvSpPr>
                <p:spPr>
                  <a:xfrm>
                    <a:off x="1472540" y="1288473"/>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P</a:t>
                    </a:r>
                    <a:endParaRPr lang="en-US" sz="1100">
                      <a:effectLst/>
                      <a:ea typeface="Calibri"/>
                      <a:cs typeface="Times New Roman"/>
                    </a:endParaRPr>
                  </a:p>
                </p:txBody>
              </p:sp>
              <p:sp>
                <p:nvSpPr>
                  <p:cNvPr id="27" name="Text Box 142"/>
                  <p:cNvSpPr txBox="1"/>
                  <p:nvPr/>
                </p:nvSpPr>
                <p:spPr>
                  <a:xfrm>
                    <a:off x="2173184" y="1929740"/>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Q</a:t>
                    </a:r>
                    <a:endParaRPr lang="en-US" sz="1100">
                      <a:effectLst/>
                      <a:ea typeface="Calibri"/>
                      <a:cs typeface="Times New Roman"/>
                    </a:endParaRPr>
                  </a:p>
                </p:txBody>
              </p:sp>
            </p:grpSp>
          </p:grpSp>
        </p:grpSp>
        <p:sp>
          <p:nvSpPr>
            <p:cNvPr id="12" name="Oval 11"/>
            <p:cNvSpPr/>
            <p:nvPr/>
          </p:nvSpPr>
          <p:spPr>
            <a:xfrm>
              <a:off x="5867400" y="2438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971800" y="4648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Rectangle 5"/>
          <p:cNvSpPr/>
          <p:nvPr/>
        </p:nvSpPr>
        <p:spPr>
          <a:xfrm>
            <a:off x="457199" y="2457271"/>
            <a:ext cx="5196211" cy="769441"/>
          </a:xfrm>
          <a:prstGeom prst="rect">
            <a:avLst/>
          </a:prstGeom>
        </p:spPr>
        <p:txBody>
          <a:bodyPr wrap="square">
            <a:spAutoFit/>
          </a:bodyPr>
          <a:lstStyle/>
          <a:p>
            <a:r>
              <a:rPr lang="en-US" sz="2200" dirty="0">
                <a:latin typeface="+mn-lt"/>
              </a:rPr>
              <a:t>The detected area is comprised of the area of rhombus APBQ and four circular sectors.</a:t>
            </a:r>
          </a:p>
        </p:txBody>
      </p:sp>
      <mc:AlternateContent xmlns:mc="http://schemas.openxmlformats.org/markup-compatibility/2006" xmlns:a14="http://schemas.microsoft.com/office/drawing/2010/main">
        <mc:Choice Requires="a14">
          <p:sp>
            <p:nvSpPr>
              <p:cNvPr id="7" name="Rectangle 6"/>
              <p:cNvSpPr/>
              <p:nvPr/>
            </p:nvSpPr>
            <p:spPr>
              <a:xfrm>
                <a:off x="457200" y="3232878"/>
                <a:ext cx="2667000" cy="52309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rPr>
                        <m:t>=</m:t>
                      </m:r>
                      <m:box>
                        <m:boxPr>
                          <m:ctrlPr>
                            <a:rPr lang="en-US" sz="2400" i="1">
                              <a:latin typeface="Cambria Math"/>
                            </a:rPr>
                          </m:ctrlPr>
                        </m:boxPr>
                        <m:e>
                          <m:argPr>
                            <m:argSz m:val="-1"/>
                          </m:argPr>
                          <m:f>
                            <m:fPr>
                              <m:ctrlPr>
                                <a:rPr lang="en-US" sz="2400" i="1">
                                  <a:latin typeface="Cambria Math"/>
                                </a:rPr>
                              </m:ctrlPr>
                            </m:fPr>
                            <m:num>
                              <m:r>
                                <a:rPr lang="en-US" sz="2400" i="1">
                                  <a:latin typeface="Cambria Math"/>
                                </a:rPr>
                                <m:t>1</m:t>
                              </m:r>
                            </m:num>
                            <m:den>
                              <m:r>
                                <a:rPr lang="en-US" sz="2400" i="1">
                                  <a:latin typeface="Cambria Math"/>
                                </a:rPr>
                                <m:t>2</m:t>
                              </m:r>
                            </m:den>
                          </m:f>
                          <m:r>
                            <a:rPr lang="en-US" sz="2400" i="1">
                              <a:latin typeface="Cambria Math"/>
                              <a:ea typeface="Cambria Math"/>
                            </a:rPr>
                            <m:t>∙</m:t>
                          </m:r>
                          <m:r>
                            <a:rPr lang="en-US" sz="2400" i="1">
                              <a:latin typeface="Cambria Math"/>
                            </a:rPr>
                            <m:t>𝑃𝑄</m:t>
                          </m:r>
                          <m:r>
                            <a:rPr lang="en-US" sz="2400" i="1">
                              <a:latin typeface="Cambria Math"/>
                              <a:ea typeface="Cambria Math"/>
                            </a:rPr>
                            <m:t>∙</m:t>
                          </m:r>
                          <m:r>
                            <a:rPr lang="en-US" sz="2400" i="1">
                              <a:latin typeface="Cambria Math"/>
                              <a:ea typeface="Cambria Math"/>
                            </a:rPr>
                            <m:t>𝐴𝐵</m:t>
                          </m:r>
                        </m:e>
                      </m:box>
                    </m:oMath>
                  </m:oMathPara>
                </a14:m>
                <a:endParaRPr lang="en-US" sz="2400" dirty="0"/>
              </a:p>
            </p:txBody>
          </p:sp>
        </mc:Choice>
        <mc:Fallback xmlns="">
          <p:sp>
            <p:nvSpPr>
              <p:cNvPr id="7" name="Rectangle 6"/>
              <p:cNvSpPr>
                <a:spLocks noRot="1" noChangeAspect="1" noMove="1" noResize="1" noEditPoints="1" noAdjustHandles="1" noChangeArrowheads="1" noChangeShapeType="1" noTextEdit="1"/>
              </p:cNvSpPr>
              <p:nvPr/>
            </p:nvSpPr>
            <p:spPr>
              <a:xfrm>
                <a:off x="457200" y="3232878"/>
                <a:ext cx="2667000" cy="523092"/>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170948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4343400"/>
          </a:xfrm>
        </p:spPr>
        <p:txBody>
          <a:bodyPr/>
          <a:lstStyle/>
          <a:p>
            <a:r>
              <a:rPr lang="en-US" sz="2200" dirty="0">
                <a:solidFill>
                  <a:schemeClr val="tx1"/>
                </a:solidFill>
              </a:rPr>
              <a:t>Computing the area detected if </a:t>
            </a:r>
            <a:r>
              <a:rPr lang="en-US" sz="2200" dirty="0" err="1">
                <a:solidFill>
                  <a:schemeClr val="tx1"/>
                </a:solidFill>
              </a:rPr>
              <a:t>Selina</a:t>
            </a:r>
            <a:r>
              <a:rPr lang="en-US" sz="2200" dirty="0">
                <a:solidFill>
                  <a:schemeClr val="tx1"/>
                </a:solidFill>
              </a:rPr>
              <a:t> places one of  the motion detectors on the back left corner of her house and the other on a pole which is located in the back right corner of the backyard.</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5" name="Group 4"/>
          <p:cNvGrpSpPr/>
          <p:nvPr/>
        </p:nvGrpSpPr>
        <p:grpSpPr>
          <a:xfrm>
            <a:off x="5653411" y="838200"/>
            <a:ext cx="4023989" cy="3661668"/>
            <a:chOff x="1052822" y="572892"/>
            <a:chExt cx="6871978" cy="6132708"/>
          </a:xfrm>
        </p:grpSpPr>
        <p:grpSp>
          <p:nvGrpSpPr>
            <p:cNvPr id="14" name="Group 13"/>
            <p:cNvGrpSpPr/>
            <p:nvPr/>
          </p:nvGrpSpPr>
          <p:grpSpPr>
            <a:xfrm>
              <a:off x="1052822" y="572892"/>
              <a:ext cx="6871978" cy="6132708"/>
              <a:chOff x="0" y="0"/>
              <a:chExt cx="3913505" cy="3492500"/>
            </a:xfrm>
          </p:grpSpPr>
          <p:sp>
            <p:nvSpPr>
              <p:cNvPr id="15" name="Rectangle 14"/>
              <p:cNvSpPr/>
              <p:nvPr/>
            </p:nvSpPr>
            <p:spPr>
              <a:xfrm>
                <a:off x="958850" y="1003300"/>
                <a:ext cx="2002113" cy="14599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6" name="Group 15"/>
              <p:cNvGrpSpPr/>
              <p:nvPr/>
            </p:nvGrpSpPr>
            <p:grpSpPr>
              <a:xfrm>
                <a:off x="0" y="0"/>
                <a:ext cx="3913505" cy="3492500"/>
                <a:chOff x="0" y="0"/>
                <a:chExt cx="3913505" cy="3492500"/>
              </a:xfrm>
            </p:grpSpPr>
            <p:grpSp>
              <p:nvGrpSpPr>
                <p:cNvPr id="17" name="Group 16"/>
                <p:cNvGrpSpPr/>
                <p:nvPr/>
              </p:nvGrpSpPr>
              <p:grpSpPr>
                <a:xfrm>
                  <a:off x="1140031" y="1122218"/>
                  <a:ext cx="1645176" cy="1232440"/>
                  <a:chOff x="0" y="0"/>
                  <a:chExt cx="1645176" cy="1232440"/>
                </a:xfrm>
              </p:grpSpPr>
              <p:grpSp>
                <p:nvGrpSpPr>
                  <p:cNvPr id="34" name="Group 33"/>
                  <p:cNvGrpSpPr/>
                  <p:nvPr/>
                </p:nvGrpSpPr>
                <p:grpSpPr>
                  <a:xfrm>
                    <a:off x="0" y="0"/>
                    <a:ext cx="1636231" cy="1232440"/>
                    <a:chOff x="0" y="0"/>
                    <a:chExt cx="1636231" cy="1232440"/>
                  </a:xfrm>
                </p:grpSpPr>
                <p:cxnSp>
                  <p:nvCxnSpPr>
                    <p:cNvPr id="37" name="Straight Connector 36"/>
                    <p:cNvCxnSpPr/>
                    <p:nvPr/>
                  </p:nvCxnSpPr>
                  <p:spPr>
                    <a:xfrm flipV="1">
                      <a:off x="0" y="0"/>
                      <a:ext cx="1636231" cy="12324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58140" y="285008"/>
                      <a:ext cx="526678" cy="6883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0" y="285008"/>
                      <a:ext cx="558140" cy="946184"/>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0" y="973777"/>
                      <a:ext cx="1068326" cy="25738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p:nvCxnSpPr>
                <p:spPr>
                  <a:xfrm flipV="1">
                    <a:off x="1068779" y="0"/>
                    <a:ext cx="576397" cy="97335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558140" y="0"/>
                    <a:ext cx="1086745" cy="28488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0" y="0"/>
                  <a:ext cx="3913505" cy="3492500"/>
                  <a:chOff x="0" y="0"/>
                  <a:chExt cx="3913505" cy="3492500"/>
                </a:xfrm>
              </p:grpSpPr>
              <p:grpSp>
                <p:nvGrpSpPr>
                  <p:cNvPr id="22" name="Group 21"/>
                  <p:cNvGrpSpPr>
                    <a:grpSpLocks noChangeAspect="1"/>
                  </p:cNvGrpSpPr>
                  <p:nvPr/>
                </p:nvGrpSpPr>
                <p:grpSpPr>
                  <a:xfrm>
                    <a:off x="0" y="0"/>
                    <a:ext cx="3913505" cy="3492500"/>
                    <a:chOff x="0" y="0"/>
                    <a:chExt cx="2609959" cy="2330889"/>
                  </a:xfrm>
                </p:grpSpPr>
                <p:grpSp>
                  <p:nvGrpSpPr>
                    <p:cNvPr id="28" name="Group 27"/>
                    <p:cNvGrpSpPr/>
                    <p:nvPr/>
                  </p:nvGrpSpPr>
                  <p:grpSpPr>
                    <a:xfrm>
                      <a:off x="742208" y="724395"/>
                      <a:ext cx="1137285" cy="864031"/>
                      <a:chOff x="285008" y="0"/>
                      <a:chExt cx="1137615" cy="864483"/>
                    </a:xfrm>
                  </p:grpSpPr>
                  <p:sp>
                    <p:nvSpPr>
                      <p:cNvPr id="31" name="Rectangle 30"/>
                      <p:cNvSpPr/>
                      <p:nvPr/>
                    </p:nvSpPr>
                    <p:spPr>
                      <a:xfrm>
                        <a:off x="302821" y="23751"/>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Oval 31"/>
                      <p:cNvSpPr/>
                      <p:nvPr/>
                    </p:nvSpPr>
                    <p:spPr>
                      <a:xfrm>
                        <a:off x="285008" y="819398"/>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3" name="Oval 32"/>
                      <p:cNvSpPr/>
                      <p:nvPr/>
                    </p:nvSpPr>
                    <p:spPr>
                      <a:xfrm>
                        <a:off x="1377538" y="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9" name="Arc 28"/>
                    <p:cNvSpPr>
                      <a:spLocks noChangeAspect="1"/>
                    </p:cNvSpPr>
                    <p:nvPr/>
                  </p:nvSpPr>
                  <p:spPr>
                    <a:xfrm>
                      <a:off x="0" y="831273"/>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Arc 29"/>
                    <p:cNvSpPr>
                      <a:spLocks noChangeAspect="1"/>
                    </p:cNvSpPr>
                    <p:nvPr/>
                  </p:nvSpPr>
                  <p:spPr>
                    <a:xfrm flipH="1" flipV="1">
                      <a:off x="1110343" y="0"/>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3" name="Text Box 138"/>
                  <p:cNvSpPr txBox="1"/>
                  <p:nvPr/>
                </p:nvSpPr>
                <p:spPr>
                  <a:xfrm>
                    <a:off x="902524" y="2226624"/>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24" name="Text Box 139"/>
                  <p:cNvSpPr txBox="1"/>
                  <p:nvPr/>
                </p:nvSpPr>
                <p:spPr>
                  <a:xfrm>
                    <a:off x="2784763" y="1003465"/>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25" name="Text Box 140"/>
                  <p:cNvSpPr txBox="1"/>
                  <p:nvPr/>
                </p:nvSpPr>
                <p:spPr>
                  <a:xfrm>
                    <a:off x="1822862" y="1692234"/>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sp>
                <p:nvSpPr>
                  <p:cNvPr id="26" name="Text Box 141"/>
                  <p:cNvSpPr txBox="1"/>
                  <p:nvPr/>
                </p:nvSpPr>
                <p:spPr>
                  <a:xfrm>
                    <a:off x="1472540" y="1288473"/>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P</a:t>
                    </a:r>
                    <a:endParaRPr lang="en-US" sz="1100">
                      <a:effectLst/>
                      <a:ea typeface="Calibri"/>
                      <a:cs typeface="Times New Roman"/>
                    </a:endParaRPr>
                  </a:p>
                </p:txBody>
              </p:sp>
              <p:sp>
                <p:nvSpPr>
                  <p:cNvPr id="27" name="Text Box 142"/>
                  <p:cNvSpPr txBox="1"/>
                  <p:nvPr/>
                </p:nvSpPr>
                <p:spPr>
                  <a:xfrm>
                    <a:off x="2173184" y="1929740"/>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Q</a:t>
                    </a:r>
                    <a:endParaRPr lang="en-US" sz="1100">
                      <a:effectLst/>
                      <a:ea typeface="Calibri"/>
                      <a:cs typeface="Times New Roman"/>
                    </a:endParaRPr>
                  </a:p>
                </p:txBody>
              </p:sp>
            </p:grpSp>
          </p:grpSp>
        </p:grpSp>
        <p:sp>
          <p:nvSpPr>
            <p:cNvPr id="12" name="Oval 11"/>
            <p:cNvSpPr/>
            <p:nvPr/>
          </p:nvSpPr>
          <p:spPr>
            <a:xfrm>
              <a:off x="5867400" y="2438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971800" y="4648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Rectangle 5"/>
          <p:cNvSpPr/>
          <p:nvPr/>
        </p:nvSpPr>
        <p:spPr>
          <a:xfrm>
            <a:off x="457199" y="2457271"/>
            <a:ext cx="5196211" cy="769441"/>
          </a:xfrm>
          <a:prstGeom prst="rect">
            <a:avLst/>
          </a:prstGeom>
        </p:spPr>
        <p:txBody>
          <a:bodyPr wrap="square">
            <a:spAutoFit/>
          </a:bodyPr>
          <a:lstStyle/>
          <a:p>
            <a:r>
              <a:rPr lang="en-US" sz="2200" dirty="0">
                <a:latin typeface="+mn-lt"/>
              </a:rPr>
              <a:t>The detected area is comprised of the area of rhombus APBQ and four circular sectors.</a:t>
            </a:r>
          </a:p>
        </p:txBody>
      </p:sp>
      <mc:AlternateContent xmlns:mc="http://schemas.openxmlformats.org/markup-compatibility/2006" xmlns:a14="http://schemas.microsoft.com/office/drawing/2010/main">
        <mc:Choice Requires="a14">
          <p:sp>
            <p:nvSpPr>
              <p:cNvPr id="41" name="Rectangle 40"/>
              <p:cNvSpPr/>
              <p:nvPr/>
            </p:nvSpPr>
            <p:spPr>
              <a:xfrm>
                <a:off x="6400800" y="3429000"/>
                <a:ext cx="2672655" cy="230832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sz="2400" i="1" smtClean="0">
                              <a:latin typeface="Cambria Math"/>
                            </a:rPr>
                          </m:ctrlPr>
                        </m:sSupPr>
                        <m:e>
                          <m:r>
                            <a:rPr lang="en-US" sz="2400" b="0" i="1" smtClean="0">
                              <a:latin typeface="Cambria Math"/>
                            </a:rPr>
                            <m:t>𝑃𝑋</m:t>
                          </m:r>
                        </m:e>
                        <m:sup>
                          <m:r>
                            <a:rPr lang="en-US" sz="2400" i="1">
                              <a:latin typeface="Cambria Math"/>
                            </a:rPr>
                            <m:t>2</m:t>
                          </m:r>
                        </m:sup>
                      </m:sSup>
                      <m:r>
                        <a:rPr lang="en-US" sz="2400" i="1">
                          <a:latin typeface="Cambria Math"/>
                        </a:rPr>
                        <m:t>=</m:t>
                      </m:r>
                      <m:sSup>
                        <m:sSupPr>
                          <m:ctrlPr>
                            <a:rPr lang="en-US" sz="2400" i="1">
                              <a:latin typeface="Cambria Math"/>
                            </a:rPr>
                          </m:ctrlPr>
                        </m:sSupPr>
                        <m:e>
                          <m:r>
                            <a:rPr lang="en-US" sz="2400" i="1">
                              <a:latin typeface="Cambria Math"/>
                            </a:rPr>
                            <m:t>𝐴</m:t>
                          </m:r>
                          <m:r>
                            <a:rPr lang="en-US" sz="2400" b="0" i="1" smtClean="0">
                              <a:latin typeface="Cambria Math"/>
                            </a:rPr>
                            <m:t>𝑃</m:t>
                          </m:r>
                        </m:e>
                        <m:sup>
                          <m:r>
                            <a:rPr lang="en-US" sz="2400" i="1">
                              <a:latin typeface="Cambria Math"/>
                            </a:rPr>
                            <m:t>2</m:t>
                          </m:r>
                        </m:sup>
                      </m:sSup>
                      <m:r>
                        <a:rPr lang="en-US" sz="2400" i="1">
                          <a:latin typeface="Cambria Math"/>
                        </a:rPr>
                        <m:t>−</m:t>
                      </m:r>
                      <m:sSup>
                        <m:sSupPr>
                          <m:ctrlPr>
                            <a:rPr lang="en-US" sz="2400" i="1">
                              <a:latin typeface="Cambria Math"/>
                            </a:rPr>
                          </m:ctrlPr>
                        </m:sSupPr>
                        <m:e>
                          <m:r>
                            <a:rPr lang="en-US" sz="2400" i="1">
                              <a:latin typeface="Cambria Math"/>
                            </a:rPr>
                            <m:t>𝐴</m:t>
                          </m:r>
                          <m:r>
                            <a:rPr lang="en-US" sz="2400" b="0" i="1" smtClean="0">
                              <a:latin typeface="Cambria Math"/>
                            </a:rPr>
                            <m:t>𝑋</m:t>
                          </m:r>
                        </m:e>
                        <m:sup>
                          <m:r>
                            <a:rPr lang="en-US" sz="2400" i="1">
                              <a:latin typeface="Cambria Math"/>
                            </a:rPr>
                            <m:t>2</m:t>
                          </m:r>
                        </m:sup>
                      </m:sSup>
                    </m:oMath>
                  </m:oMathPara>
                </a14:m>
                <a:endParaRPr lang="en-US" sz="2400" dirty="0" smtClean="0"/>
              </a:p>
              <a:p>
                <a:pPr/>
                <a14:m>
                  <m:oMathPara xmlns:m="http://schemas.openxmlformats.org/officeDocument/2006/math">
                    <m:oMathParaPr>
                      <m:jc m:val="centerGroup"/>
                    </m:oMathParaPr>
                    <m:oMath xmlns:m="http://schemas.openxmlformats.org/officeDocument/2006/math">
                      <m:sSup>
                        <m:sSupPr>
                          <m:ctrlPr>
                            <a:rPr lang="en-US" sz="2400" i="1">
                              <a:latin typeface="Cambria Math"/>
                            </a:rPr>
                          </m:ctrlPr>
                        </m:sSupPr>
                        <m:e>
                          <m:r>
                            <a:rPr lang="en-US" sz="2400" i="1">
                              <a:latin typeface="Cambria Math"/>
                            </a:rPr>
                            <m:t>𝑃𝑋</m:t>
                          </m:r>
                        </m:e>
                        <m:sup>
                          <m:r>
                            <a:rPr lang="en-US" sz="2400" i="1">
                              <a:latin typeface="Cambria Math"/>
                            </a:rPr>
                            <m:t>2</m:t>
                          </m:r>
                        </m:sup>
                      </m:sSup>
                      <m:r>
                        <a:rPr lang="en-US" sz="2400" i="1">
                          <a:latin typeface="Cambria Math"/>
                        </a:rPr>
                        <m:t>=</m:t>
                      </m:r>
                      <m:sSup>
                        <m:sSupPr>
                          <m:ctrlPr>
                            <a:rPr lang="en-US" sz="2400" i="1">
                              <a:latin typeface="Cambria Math"/>
                            </a:rPr>
                          </m:ctrlPr>
                        </m:sSupPr>
                        <m:e>
                          <m:r>
                            <a:rPr lang="en-US" sz="2400" b="0" i="1" smtClean="0">
                              <a:latin typeface="Cambria Math"/>
                            </a:rPr>
                            <m:t>8.4</m:t>
                          </m:r>
                        </m:e>
                        <m:sup>
                          <m:r>
                            <a:rPr lang="en-US" sz="2400" i="1">
                              <a:latin typeface="Cambria Math"/>
                            </a:rPr>
                            <m:t>2</m:t>
                          </m:r>
                        </m:sup>
                      </m:sSup>
                      <m:r>
                        <a:rPr lang="en-US" sz="2400" i="1">
                          <a:latin typeface="Cambria Math"/>
                        </a:rPr>
                        <m:t>−</m:t>
                      </m:r>
                      <m:sSup>
                        <m:sSupPr>
                          <m:ctrlPr>
                            <a:rPr lang="en-US" sz="2400" i="1">
                              <a:latin typeface="Cambria Math"/>
                            </a:rPr>
                          </m:ctrlPr>
                        </m:sSupPr>
                        <m:e>
                          <m:r>
                            <a:rPr lang="en-US" sz="2400" b="0" i="1" smtClean="0">
                              <a:latin typeface="Cambria Math"/>
                            </a:rPr>
                            <m:t>7.5</m:t>
                          </m:r>
                        </m:e>
                        <m:sup>
                          <m:r>
                            <a:rPr lang="en-US" sz="2400" i="1">
                              <a:latin typeface="Cambria Math"/>
                            </a:rPr>
                            <m:t>2</m:t>
                          </m:r>
                        </m:sup>
                      </m:sSup>
                    </m:oMath>
                  </m:oMathPara>
                </a14:m>
                <a:endParaRPr lang="en-US" sz="2400" dirty="0" smtClean="0"/>
              </a:p>
              <a:p>
                <a:pPr/>
                <a14:m>
                  <m:oMathPara xmlns:m="http://schemas.openxmlformats.org/officeDocument/2006/math">
                    <m:oMathParaPr>
                      <m:jc m:val="centerGroup"/>
                    </m:oMathParaPr>
                    <m:oMath xmlns:m="http://schemas.openxmlformats.org/officeDocument/2006/math">
                      <m:sSup>
                        <m:sSupPr>
                          <m:ctrlPr>
                            <a:rPr lang="en-US" sz="2400" i="1" smtClean="0">
                              <a:latin typeface="Cambria Math"/>
                            </a:rPr>
                          </m:ctrlPr>
                        </m:sSupPr>
                        <m:e>
                          <m:r>
                            <a:rPr lang="en-US" sz="2400" i="1">
                              <a:latin typeface="Cambria Math"/>
                            </a:rPr>
                            <m:t>𝑃𝑋</m:t>
                          </m:r>
                        </m:e>
                        <m:sup>
                          <m:r>
                            <a:rPr lang="en-US" sz="2400" i="1" smtClean="0">
                              <a:latin typeface="Cambria Math"/>
                            </a:rPr>
                            <m:t>2</m:t>
                          </m:r>
                        </m:sup>
                      </m:sSup>
                      <m:r>
                        <a:rPr lang="en-US" sz="2400" i="1">
                          <a:latin typeface="Cambria Math"/>
                        </a:rPr>
                        <m:t>=</m:t>
                      </m:r>
                      <m:r>
                        <a:rPr lang="en-US" sz="2400" b="0" i="1" smtClean="0">
                          <a:latin typeface="Cambria Math"/>
                        </a:rPr>
                        <m:t>14.31</m:t>
                      </m:r>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b="0" i="1" smtClean="0">
                          <a:latin typeface="Cambria Math"/>
                        </a:rPr>
                        <m:t>𝑃𝑋</m:t>
                      </m:r>
                      <m:r>
                        <a:rPr lang="en-US" sz="2400" i="1" smtClean="0">
                          <a:latin typeface="Cambria Math"/>
                          <a:ea typeface="Cambria Math"/>
                        </a:rPr>
                        <m:t>≈</m:t>
                      </m:r>
                      <m:r>
                        <a:rPr lang="en-US" sz="2400" b="0" i="1" smtClean="0">
                          <a:latin typeface="Cambria Math"/>
                        </a:rPr>
                        <m:t>3.78</m:t>
                      </m:r>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b="0" i="1" smtClean="0">
                          <a:latin typeface="Cambria Math"/>
                        </a:rPr>
                        <m:t>𝑃𝑄</m:t>
                      </m:r>
                      <m:r>
                        <a:rPr lang="en-US" sz="2400" i="1">
                          <a:latin typeface="Cambria Math"/>
                        </a:rPr>
                        <m:t>=</m:t>
                      </m:r>
                      <m:r>
                        <a:rPr lang="en-US" sz="2400" b="0" i="1" smtClean="0">
                          <a:latin typeface="Cambria Math"/>
                        </a:rPr>
                        <m:t>2</m:t>
                      </m:r>
                      <m:r>
                        <a:rPr lang="en-US" sz="2400" b="0" i="1" smtClean="0">
                          <a:latin typeface="Cambria Math"/>
                        </a:rPr>
                        <m:t>𝑃𝑋</m:t>
                      </m:r>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i="1">
                          <a:latin typeface="Cambria Math"/>
                        </a:rPr>
                        <m:t>𝑃𝑄</m:t>
                      </m:r>
                      <m:r>
                        <a:rPr lang="en-US" sz="2400" i="1" smtClean="0">
                          <a:latin typeface="Cambria Math"/>
                          <a:ea typeface="Cambria Math"/>
                        </a:rPr>
                        <m:t>≈</m:t>
                      </m:r>
                      <m:r>
                        <a:rPr lang="en-US" sz="2400" b="0" i="1" smtClean="0">
                          <a:latin typeface="Cambria Math"/>
                        </a:rPr>
                        <m:t>7.56</m:t>
                      </m:r>
                    </m:oMath>
                  </m:oMathPara>
                </a14:m>
                <a:endParaRPr lang="en-US" sz="2400" dirty="0"/>
              </a:p>
            </p:txBody>
          </p:sp>
        </mc:Choice>
        <mc:Fallback xmlns="">
          <p:sp>
            <p:nvSpPr>
              <p:cNvPr id="41" name="Rectangle 40"/>
              <p:cNvSpPr>
                <a:spLocks noRot="1" noChangeAspect="1" noMove="1" noResize="1" noEditPoints="1" noAdjustHandles="1" noChangeArrowheads="1" noChangeShapeType="1" noTextEdit="1"/>
              </p:cNvSpPr>
              <p:nvPr/>
            </p:nvSpPr>
            <p:spPr>
              <a:xfrm>
                <a:off x="6400800" y="3429000"/>
                <a:ext cx="2672655" cy="2308324"/>
              </a:xfrm>
              <a:prstGeom prst="rect">
                <a:avLst/>
              </a:prstGeom>
              <a:blipFill rotWithShape="1">
                <a:blip r:embed="rId4"/>
                <a:stretch>
                  <a:fillRect b="-21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457200" y="3232878"/>
                <a:ext cx="2667000" cy="52309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rPr>
                        <m:t>=</m:t>
                      </m:r>
                      <m:box>
                        <m:boxPr>
                          <m:ctrlPr>
                            <a:rPr lang="en-US" sz="2400" i="1">
                              <a:latin typeface="Cambria Math"/>
                            </a:rPr>
                          </m:ctrlPr>
                        </m:boxPr>
                        <m:e>
                          <m:argPr>
                            <m:argSz m:val="-1"/>
                          </m:argPr>
                          <m:f>
                            <m:fPr>
                              <m:ctrlPr>
                                <a:rPr lang="en-US" sz="2400" i="1">
                                  <a:latin typeface="Cambria Math"/>
                                </a:rPr>
                              </m:ctrlPr>
                            </m:fPr>
                            <m:num>
                              <m:r>
                                <a:rPr lang="en-US" sz="2400" i="1">
                                  <a:latin typeface="Cambria Math"/>
                                </a:rPr>
                                <m:t>1</m:t>
                              </m:r>
                            </m:num>
                            <m:den>
                              <m:r>
                                <a:rPr lang="en-US" sz="2400" i="1">
                                  <a:latin typeface="Cambria Math"/>
                                </a:rPr>
                                <m:t>2</m:t>
                              </m:r>
                            </m:den>
                          </m:f>
                          <m:r>
                            <a:rPr lang="en-US" sz="2400" i="1">
                              <a:latin typeface="Cambria Math"/>
                              <a:ea typeface="Cambria Math"/>
                            </a:rPr>
                            <m:t>∙</m:t>
                          </m:r>
                          <m:r>
                            <a:rPr lang="en-US" sz="2400" i="1">
                              <a:latin typeface="Cambria Math"/>
                            </a:rPr>
                            <m:t>𝑃𝑄</m:t>
                          </m:r>
                          <m:r>
                            <a:rPr lang="en-US" sz="2400" i="1">
                              <a:latin typeface="Cambria Math"/>
                              <a:ea typeface="Cambria Math"/>
                            </a:rPr>
                            <m:t>∙</m:t>
                          </m:r>
                          <m:r>
                            <a:rPr lang="en-US" sz="2400" i="1">
                              <a:latin typeface="Cambria Math"/>
                              <a:ea typeface="Cambria Math"/>
                            </a:rPr>
                            <m:t>𝐴𝐵</m:t>
                          </m:r>
                        </m:e>
                      </m:box>
                    </m:oMath>
                  </m:oMathPara>
                </a14:m>
                <a:endParaRPr lang="en-US" sz="2400" dirty="0"/>
              </a:p>
            </p:txBody>
          </p:sp>
        </mc:Choice>
        <mc:Fallback xmlns="">
          <p:sp>
            <p:nvSpPr>
              <p:cNvPr id="7" name="Rectangle 6"/>
              <p:cNvSpPr>
                <a:spLocks noRot="1" noChangeAspect="1" noMove="1" noResize="1" noEditPoints="1" noAdjustHandles="1" noChangeArrowheads="1" noChangeShapeType="1" noTextEdit="1"/>
              </p:cNvSpPr>
              <p:nvPr/>
            </p:nvSpPr>
            <p:spPr>
              <a:xfrm>
                <a:off x="457200" y="3232878"/>
                <a:ext cx="2667000" cy="523092"/>
              </a:xfrm>
              <a:prstGeom prst="rect">
                <a:avLst/>
              </a:prstGeom>
              <a:blipFill rotWithShape="1">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06179778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4343400"/>
          </a:xfrm>
        </p:spPr>
        <p:txBody>
          <a:bodyPr/>
          <a:lstStyle/>
          <a:p>
            <a:r>
              <a:rPr lang="en-US" sz="2200" dirty="0">
                <a:solidFill>
                  <a:schemeClr val="tx1"/>
                </a:solidFill>
              </a:rPr>
              <a:t>Computing the area detected if </a:t>
            </a:r>
            <a:r>
              <a:rPr lang="en-US" sz="2200" dirty="0" err="1">
                <a:solidFill>
                  <a:schemeClr val="tx1"/>
                </a:solidFill>
              </a:rPr>
              <a:t>Selina</a:t>
            </a:r>
            <a:r>
              <a:rPr lang="en-US" sz="2200" dirty="0">
                <a:solidFill>
                  <a:schemeClr val="tx1"/>
                </a:solidFill>
              </a:rPr>
              <a:t> places one of  the motion detectors on the back left corner of her house and the other on a pole which is located in the back right corner of the backyard.</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5" name="Group 4"/>
          <p:cNvGrpSpPr/>
          <p:nvPr/>
        </p:nvGrpSpPr>
        <p:grpSpPr>
          <a:xfrm>
            <a:off x="5653411" y="838200"/>
            <a:ext cx="4023989" cy="3661668"/>
            <a:chOff x="1052822" y="572892"/>
            <a:chExt cx="6871978" cy="6132708"/>
          </a:xfrm>
        </p:grpSpPr>
        <p:grpSp>
          <p:nvGrpSpPr>
            <p:cNvPr id="14" name="Group 13"/>
            <p:cNvGrpSpPr/>
            <p:nvPr/>
          </p:nvGrpSpPr>
          <p:grpSpPr>
            <a:xfrm>
              <a:off x="1052822" y="572892"/>
              <a:ext cx="6871978" cy="6132708"/>
              <a:chOff x="0" y="0"/>
              <a:chExt cx="3913505" cy="3492500"/>
            </a:xfrm>
          </p:grpSpPr>
          <p:sp>
            <p:nvSpPr>
              <p:cNvPr id="15" name="Rectangle 14"/>
              <p:cNvSpPr/>
              <p:nvPr/>
            </p:nvSpPr>
            <p:spPr>
              <a:xfrm>
                <a:off x="958850" y="1003300"/>
                <a:ext cx="2002113" cy="14599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6" name="Group 15"/>
              <p:cNvGrpSpPr/>
              <p:nvPr/>
            </p:nvGrpSpPr>
            <p:grpSpPr>
              <a:xfrm>
                <a:off x="0" y="0"/>
                <a:ext cx="3913505" cy="3492500"/>
                <a:chOff x="0" y="0"/>
                <a:chExt cx="3913505" cy="3492500"/>
              </a:xfrm>
            </p:grpSpPr>
            <p:grpSp>
              <p:nvGrpSpPr>
                <p:cNvPr id="17" name="Group 16"/>
                <p:cNvGrpSpPr/>
                <p:nvPr/>
              </p:nvGrpSpPr>
              <p:grpSpPr>
                <a:xfrm>
                  <a:off x="1140031" y="1122218"/>
                  <a:ext cx="1645176" cy="1232440"/>
                  <a:chOff x="0" y="0"/>
                  <a:chExt cx="1645176" cy="1232440"/>
                </a:xfrm>
              </p:grpSpPr>
              <p:grpSp>
                <p:nvGrpSpPr>
                  <p:cNvPr id="34" name="Group 33"/>
                  <p:cNvGrpSpPr/>
                  <p:nvPr/>
                </p:nvGrpSpPr>
                <p:grpSpPr>
                  <a:xfrm>
                    <a:off x="0" y="0"/>
                    <a:ext cx="1636231" cy="1232440"/>
                    <a:chOff x="0" y="0"/>
                    <a:chExt cx="1636231" cy="1232440"/>
                  </a:xfrm>
                </p:grpSpPr>
                <p:cxnSp>
                  <p:nvCxnSpPr>
                    <p:cNvPr id="37" name="Straight Connector 36"/>
                    <p:cNvCxnSpPr/>
                    <p:nvPr/>
                  </p:nvCxnSpPr>
                  <p:spPr>
                    <a:xfrm flipV="1">
                      <a:off x="0" y="0"/>
                      <a:ext cx="1636231" cy="12324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58140" y="285008"/>
                      <a:ext cx="526678" cy="6883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0" y="285008"/>
                      <a:ext cx="558140" cy="946184"/>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0" y="973777"/>
                      <a:ext cx="1068326" cy="25738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p:nvCxnSpPr>
                <p:spPr>
                  <a:xfrm flipV="1">
                    <a:off x="1068779" y="0"/>
                    <a:ext cx="576397" cy="97335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558140" y="0"/>
                    <a:ext cx="1086745" cy="28488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0" y="0"/>
                  <a:ext cx="3913505" cy="3492500"/>
                  <a:chOff x="0" y="0"/>
                  <a:chExt cx="3913505" cy="3492500"/>
                </a:xfrm>
              </p:grpSpPr>
              <p:grpSp>
                <p:nvGrpSpPr>
                  <p:cNvPr id="22" name="Group 21"/>
                  <p:cNvGrpSpPr>
                    <a:grpSpLocks noChangeAspect="1"/>
                  </p:cNvGrpSpPr>
                  <p:nvPr/>
                </p:nvGrpSpPr>
                <p:grpSpPr>
                  <a:xfrm>
                    <a:off x="0" y="0"/>
                    <a:ext cx="3913505" cy="3492500"/>
                    <a:chOff x="0" y="0"/>
                    <a:chExt cx="2609959" cy="2330889"/>
                  </a:xfrm>
                </p:grpSpPr>
                <p:grpSp>
                  <p:nvGrpSpPr>
                    <p:cNvPr id="28" name="Group 27"/>
                    <p:cNvGrpSpPr/>
                    <p:nvPr/>
                  </p:nvGrpSpPr>
                  <p:grpSpPr>
                    <a:xfrm>
                      <a:off x="742208" y="724395"/>
                      <a:ext cx="1137285" cy="864031"/>
                      <a:chOff x="285008" y="0"/>
                      <a:chExt cx="1137615" cy="864483"/>
                    </a:xfrm>
                  </p:grpSpPr>
                  <p:sp>
                    <p:nvSpPr>
                      <p:cNvPr id="31" name="Rectangle 30"/>
                      <p:cNvSpPr/>
                      <p:nvPr/>
                    </p:nvSpPr>
                    <p:spPr>
                      <a:xfrm>
                        <a:off x="302821" y="23751"/>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Oval 31"/>
                      <p:cNvSpPr/>
                      <p:nvPr/>
                    </p:nvSpPr>
                    <p:spPr>
                      <a:xfrm>
                        <a:off x="285008" y="819398"/>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3" name="Oval 32"/>
                      <p:cNvSpPr/>
                      <p:nvPr/>
                    </p:nvSpPr>
                    <p:spPr>
                      <a:xfrm>
                        <a:off x="1377538" y="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9" name="Arc 28"/>
                    <p:cNvSpPr>
                      <a:spLocks noChangeAspect="1"/>
                    </p:cNvSpPr>
                    <p:nvPr/>
                  </p:nvSpPr>
                  <p:spPr>
                    <a:xfrm>
                      <a:off x="0" y="831273"/>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Arc 29"/>
                    <p:cNvSpPr>
                      <a:spLocks noChangeAspect="1"/>
                    </p:cNvSpPr>
                    <p:nvPr/>
                  </p:nvSpPr>
                  <p:spPr>
                    <a:xfrm flipH="1" flipV="1">
                      <a:off x="1110343" y="0"/>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3" name="Text Box 138"/>
                  <p:cNvSpPr txBox="1"/>
                  <p:nvPr/>
                </p:nvSpPr>
                <p:spPr>
                  <a:xfrm>
                    <a:off x="902524" y="2226624"/>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24" name="Text Box 139"/>
                  <p:cNvSpPr txBox="1"/>
                  <p:nvPr/>
                </p:nvSpPr>
                <p:spPr>
                  <a:xfrm>
                    <a:off x="2784763" y="1003465"/>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25" name="Text Box 140"/>
                  <p:cNvSpPr txBox="1"/>
                  <p:nvPr/>
                </p:nvSpPr>
                <p:spPr>
                  <a:xfrm>
                    <a:off x="1822862" y="1692234"/>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sp>
                <p:nvSpPr>
                  <p:cNvPr id="26" name="Text Box 141"/>
                  <p:cNvSpPr txBox="1"/>
                  <p:nvPr/>
                </p:nvSpPr>
                <p:spPr>
                  <a:xfrm>
                    <a:off x="1472540" y="1288473"/>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P</a:t>
                    </a:r>
                    <a:endParaRPr lang="en-US" sz="1100">
                      <a:effectLst/>
                      <a:ea typeface="Calibri"/>
                      <a:cs typeface="Times New Roman"/>
                    </a:endParaRPr>
                  </a:p>
                </p:txBody>
              </p:sp>
              <p:sp>
                <p:nvSpPr>
                  <p:cNvPr id="27" name="Text Box 142"/>
                  <p:cNvSpPr txBox="1"/>
                  <p:nvPr/>
                </p:nvSpPr>
                <p:spPr>
                  <a:xfrm>
                    <a:off x="2173184" y="1929740"/>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Q</a:t>
                    </a:r>
                    <a:endParaRPr lang="en-US" sz="1100">
                      <a:effectLst/>
                      <a:ea typeface="Calibri"/>
                      <a:cs typeface="Times New Roman"/>
                    </a:endParaRPr>
                  </a:p>
                </p:txBody>
              </p:sp>
            </p:grpSp>
          </p:grpSp>
        </p:grpSp>
        <p:sp>
          <p:nvSpPr>
            <p:cNvPr id="12" name="Oval 11"/>
            <p:cNvSpPr/>
            <p:nvPr/>
          </p:nvSpPr>
          <p:spPr>
            <a:xfrm>
              <a:off x="5867400" y="2438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971800" y="4648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Rectangle 5"/>
          <p:cNvSpPr/>
          <p:nvPr/>
        </p:nvSpPr>
        <p:spPr>
          <a:xfrm>
            <a:off x="457199" y="2457271"/>
            <a:ext cx="5196211" cy="769441"/>
          </a:xfrm>
          <a:prstGeom prst="rect">
            <a:avLst/>
          </a:prstGeom>
        </p:spPr>
        <p:txBody>
          <a:bodyPr wrap="square">
            <a:spAutoFit/>
          </a:bodyPr>
          <a:lstStyle/>
          <a:p>
            <a:r>
              <a:rPr lang="en-US" sz="2200" dirty="0">
                <a:latin typeface="+mn-lt"/>
              </a:rPr>
              <a:t>The </a:t>
            </a:r>
            <a:r>
              <a:rPr lang="en-US" sz="2200" dirty="0" smtClean="0">
                <a:latin typeface="+mn-lt"/>
              </a:rPr>
              <a:t>detected area is </a:t>
            </a:r>
            <a:r>
              <a:rPr lang="en-US" sz="2200" dirty="0">
                <a:latin typeface="+mn-lt"/>
              </a:rPr>
              <a:t>comprised of the area of rhombus APBQ and </a:t>
            </a:r>
            <a:r>
              <a:rPr lang="en-US" sz="2200" dirty="0" smtClean="0">
                <a:latin typeface="+mn-lt"/>
              </a:rPr>
              <a:t>four circular sectors</a:t>
            </a:r>
            <a:r>
              <a:rPr lang="en-US" sz="2200" dirty="0">
                <a:latin typeface="+mn-lt"/>
              </a:rPr>
              <a:t>.</a:t>
            </a:r>
          </a:p>
        </p:txBody>
      </p:sp>
      <mc:AlternateContent xmlns:mc="http://schemas.openxmlformats.org/markup-compatibility/2006" xmlns:a14="http://schemas.microsoft.com/office/drawing/2010/main">
        <mc:Choice Requires="a14">
          <p:sp>
            <p:nvSpPr>
              <p:cNvPr id="41" name="Rectangle 40"/>
              <p:cNvSpPr/>
              <p:nvPr/>
            </p:nvSpPr>
            <p:spPr>
              <a:xfrm>
                <a:off x="6400800" y="3429000"/>
                <a:ext cx="2672655" cy="230832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sz="2400" i="1" smtClean="0">
                              <a:latin typeface="Cambria Math"/>
                            </a:rPr>
                          </m:ctrlPr>
                        </m:sSupPr>
                        <m:e>
                          <m:r>
                            <a:rPr lang="en-US" sz="2400" b="0" i="1" smtClean="0">
                              <a:latin typeface="Cambria Math"/>
                            </a:rPr>
                            <m:t>𝑃𝑋</m:t>
                          </m:r>
                        </m:e>
                        <m:sup>
                          <m:r>
                            <a:rPr lang="en-US" sz="2400" i="1">
                              <a:latin typeface="Cambria Math"/>
                            </a:rPr>
                            <m:t>2</m:t>
                          </m:r>
                        </m:sup>
                      </m:sSup>
                      <m:r>
                        <a:rPr lang="en-US" sz="2400" i="1">
                          <a:latin typeface="Cambria Math"/>
                        </a:rPr>
                        <m:t>=</m:t>
                      </m:r>
                      <m:sSup>
                        <m:sSupPr>
                          <m:ctrlPr>
                            <a:rPr lang="en-US" sz="2400" i="1">
                              <a:latin typeface="Cambria Math"/>
                            </a:rPr>
                          </m:ctrlPr>
                        </m:sSupPr>
                        <m:e>
                          <m:r>
                            <a:rPr lang="en-US" sz="2400" i="1">
                              <a:latin typeface="Cambria Math"/>
                            </a:rPr>
                            <m:t>𝐴</m:t>
                          </m:r>
                          <m:r>
                            <a:rPr lang="en-US" sz="2400" b="0" i="1" smtClean="0">
                              <a:latin typeface="Cambria Math"/>
                            </a:rPr>
                            <m:t>𝑃</m:t>
                          </m:r>
                        </m:e>
                        <m:sup>
                          <m:r>
                            <a:rPr lang="en-US" sz="2400" i="1">
                              <a:latin typeface="Cambria Math"/>
                            </a:rPr>
                            <m:t>2</m:t>
                          </m:r>
                        </m:sup>
                      </m:sSup>
                      <m:r>
                        <a:rPr lang="en-US" sz="2400" i="1">
                          <a:latin typeface="Cambria Math"/>
                        </a:rPr>
                        <m:t>−</m:t>
                      </m:r>
                      <m:sSup>
                        <m:sSupPr>
                          <m:ctrlPr>
                            <a:rPr lang="en-US" sz="2400" i="1">
                              <a:latin typeface="Cambria Math"/>
                            </a:rPr>
                          </m:ctrlPr>
                        </m:sSupPr>
                        <m:e>
                          <m:r>
                            <a:rPr lang="en-US" sz="2400" i="1">
                              <a:latin typeface="Cambria Math"/>
                            </a:rPr>
                            <m:t>𝐴</m:t>
                          </m:r>
                          <m:r>
                            <a:rPr lang="en-US" sz="2400" b="0" i="1" smtClean="0">
                              <a:latin typeface="Cambria Math"/>
                            </a:rPr>
                            <m:t>𝑋</m:t>
                          </m:r>
                        </m:e>
                        <m:sup>
                          <m:r>
                            <a:rPr lang="en-US" sz="2400" i="1">
                              <a:latin typeface="Cambria Math"/>
                            </a:rPr>
                            <m:t>2</m:t>
                          </m:r>
                        </m:sup>
                      </m:sSup>
                    </m:oMath>
                  </m:oMathPara>
                </a14:m>
                <a:endParaRPr lang="en-US" sz="2400" dirty="0" smtClean="0"/>
              </a:p>
              <a:p>
                <a:pPr/>
                <a14:m>
                  <m:oMathPara xmlns:m="http://schemas.openxmlformats.org/officeDocument/2006/math">
                    <m:oMathParaPr>
                      <m:jc m:val="centerGroup"/>
                    </m:oMathParaPr>
                    <m:oMath xmlns:m="http://schemas.openxmlformats.org/officeDocument/2006/math">
                      <m:sSup>
                        <m:sSupPr>
                          <m:ctrlPr>
                            <a:rPr lang="en-US" sz="2400" i="1">
                              <a:latin typeface="Cambria Math"/>
                            </a:rPr>
                          </m:ctrlPr>
                        </m:sSupPr>
                        <m:e>
                          <m:r>
                            <a:rPr lang="en-US" sz="2400" i="1">
                              <a:latin typeface="Cambria Math"/>
                            </a:rPr>
                            <m:t>𝑃𝑋</m:t>
                          </m:r>
                        </m:e>
                        <m:sup>
                          <m:r>
                            <a:rPr lang="en-US" sz="2400" i="1">
                              <a:latin typeface="Cambria Math"/>
                            </a:rPr>
                            <m:t>2</m:t>
                          </m:r>
                        </m:sup>
                      </m:sSup>
                      <m:r>
                        <a:rPr lang="en-US" sz="2400" i="1">
                          <a:latin typeface="Cambria Math"/>
                        </a:rPr>
                        <m:t>=</m:t>
                      </m:r>
                      <m:sSup>
                        <m:sSupPr>
                          <m:ctrlPr>
                            <a:rPr lang="en-US" sz="2400" i="1">
                              <a:latin typeface="Cambria Math"/>
                            </a:rPr>
                          </m:ctrlPr>
                        </m:sSupPr>
                        <m:e>
                          <m:r>
                            <a:rPr lang="en-US" sz="2400" b="0" i="1" smtClean="0">
                              <a:latin typeface="Cambria Math"/>
                            </a:rPr>
                            <m:t>8.4</m:t>
                          </m:r>
                        </m:e>
                        <m:sup>
                          <m:r>
                            <a:rPr lang="en-US" sz="2400" i="1">
                              <a:latin typeface="Cambria Math"/>
                            </a:rPr>
                            <m:t>2</m:t>
                          </m:r>
                        </m:sup>
                      </m:sSup>
                      <m:r>
                        <a:rPr lang="en-US" sz="2400" i="1">
                          <a:latin typeface="Cambria Math"/>
                        </a:rPr>
                        <m:t>−</m:t>
                      </m:r>
                      <m:sSup>
                        <m:sSupPr>
                          <m:ctrlPr>
                            <a:rPr lang="en-US" sz="2400" i="1">
                              <a:latin typeface="Cambria Math"/>
                            </a:rPr>
                          </m:ctrlPr>
                        </m:sSupPr>
                        <m:e>
                          <m:r>
                            <a:rPr lang="en-US" sz="2400" b="0" i="1" smtClean="0">
                              <a:latin typeface="Cambria Math"/>
                            </a:rPr>
                            <m:t>7.5</m:t>
                          </m:r>
                        </m:e>
                        <m:sup>
                          <m:r>
                            <a:rPr lang="en-US" sz="2400" i="1">
                              <a:latin typeface="Cambria Math"/>
                            </a:rPr>
                            <m:t>2</m:t>
                          </m:r>
                        </m:sup>
                      </m:sSup>
                    </m:oMath>
                  </m:oMathPara>
                </a14:m>
                <a:endParaRPr lang="en-US" sz="2400" dirty="0" smtClean="0"/>
              </a:p>
              <a:p>
                <a:pPr/>
                <a14:m>
                  <m:oMathPara xmlns:m="http://schemas.openxmlformats.org/officeDocument/2006/math">
                    <m:oMathParaPr>
                      <m:jc m:val="centerGroup"/>
                    </m:oMathParaPr>
                    <m:oMath xmlns:m="http://schemas.openxmlformats.org/officeDocument/2006/math">
                      <m:sSup>
                        <m:sSupPr>
                          <m:ctrlPr>
                            <a:rPr lang="en-US" sz="2400" i="1" smtClean="0">
                              <a:latin typeface="Cambria Math"/>
                            </a:rPr>
                          </m:ctrlPr>
                        </m:sSupPr>
                        <m:e>
                          <m:r>
                            <a:rPr lang="en-US" sz="2400" i="1">
                              <a:latin typeface="Cambria Math"/>
                            </a:rPr>
                            <m:t>𝑃𝑋</m:t>
                          </m:r>
                        </m:e>
                        <m:sup>
                          <m:r>
                            <a:rPr lang="en-US" sz="2400" i="1" smtClean="0">
                              <a:latin typeface="Cambria Math"/>
                            </a:rPr>
                            <m:t>2</m:t>
                          </m:r>
                        </m:sup>
                      </m:sSup>
                      <m:r>
                        <a:rPr lang="en-US" sz="2400" i="1">
                          <a:latin typeface="Cambria Math"/>
                        </a:rPr>
                        <m:t>=</m:t>
                      </m:r>
                      <m:r>
                        <a:rPr lang="en-US" sz="2400" b="0" i="1" smtClean="0">
                          <a:latin typeface="Cambria Math"/>
                        </a:rPr>
                        <m:t>14.31</m:t>
                      </m:r>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b="0" i="1" smtClean="0">
                          <a:latin typeface="Cambria Math"/>
                        </a:rPr>
                        <m:t>𝑃𝑋</m:t>
                      </m:r>
                      <m:r>
                        <a:rPr lang="en-US" sz="2400" i="1" smtClean="0">
                          <a:latin typeface="Cambria Math"/>
                          <a:ea typeface="Cambria Math"/>
                        </a:rPr>
                        <m:t>≈</m:t>
                      </m:r>
                      <m:r>
                        <a:rPr lang="en-US" sz="2400" b="0" i="1" smtClean="0">
                          <a:latin typeface="Cambria Math"/>
                        </a:rPr>
                        <m:t>3.78</m:t>
                      </m:r>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b="0" i="1" smtClean="0">
                          <a:latin typeface="Cambria Math"/>
                        </a:rPr>
                        <m:t>𝑃𝑄</m:t>
                      </m:r>
                      <m:r>
                        <a:rPr lang="en-US" sz="2400" i="1">
                          <a:latin typeface="Cambria Math"/>
                        </a:rPr>
                        <m:t>=</m:t>
                      </m:r>
                      <m:r>
                        <a:rPr lang="en-US" sz="2400" b="0" i="1" smtClean="0">
                          <a:latin typeface="Cambria Math"/>
                        </a:rPr>
                        <m:t>2</m:t>
                      </m:r>
                      <m:r>
                        <a:rPr lang="en-US" sz="2400" b="0" i="1" smtClean="0">
                          <a:latin typeface="Cambria Math"/>
                        </a:rPr>
                        <m:t>𝑃𝑋</m:t>
                      </m:r>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i="1">
                          <a:latin typeface="Cambria Math"/>
                        </a:rPr>
                        <m:t>𝑃𝑄</m:t>
                      </m:r>
                      <m:r>
                        <a:rPr lang="en-US" sz="2400" i="1" smtClean="0">
                          <a:latin typeface="Cambria Math"/>
                          <a:ea typeface="Cambria Math"/>
                        </a:rPr>
                        <m:t>≈</m:t>
                      </m:r>
                      <m:r>
                        <a:rPr lang="en-US" sz="2400" b="0" i="1" smtClean="0">
                          <a:latin typeface="Cambria Math"/>
                        </a:rPr>
                        <m:t>7.56</m:t>
                      </m:r>
                    </m:oMath>
                  </m:oMathPara>
                </a14:m>
                <a:endParaRPr lang="en-US" sz="2400" dirty="0"/>
              </a:p>
            </p:txBody>
          </p:sp>
        </mc:Choice>
        <mc:Fallback xmlns="">
          <p:sp>
            <p:nvSpPr>
              <p:cNvPr id="41" name="Rectangle 40"/>
              <p:cNvSpPr>
                <a:spLocks noRot="1" noChangeAspect="1" noMove="1" noResize="1" noEditPoints="1" noAdjustHandles="1" noChangeArrowheads="1" noChangeShapeType="1" noTextEdit="1"/>
              </p:cNvSpPr>
              <p:nvPr/>
            </p:nvSpPr>
            <p:spPr>
              <a:xfrm>
                <a:off x="6400800" y="3429000"/>
                <a:ext cx="2672655" cy="2308324"/>
              </a:xfrm>
              <a:prstGeom prst="rect">
                <a:avLst/>
              </a:prstGeom>
              <a:blipFill rotWithShape="1">
                <a:blip r:embed="rId4"/>
                <a:stretch>
                  <a:fillRect b="-21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457200" y="3232878"/>
                <a:ext cx="2667000" cy="134928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rPr>
                        <m:t>=</m:t>
                      </m:r>
                      <m:box>
                        <m:boxPr>
                          <m:ctrlPr>
                            <a:rPr lang="en-US" sz="2400" i="1">
                              <a:latin typeface="Cambria Math"/>
                            </a:rPr>
                          </m:ctrlPr>
                        </m:boxPr>
                        <m:e>
                          <m:argPr>
                            <m:argSz m:val="-1"/>
                          </m:argPr>
                          <m:f>
                            <m:fPr>
                              <m:ctrlPr>
                                <a:rPr lang="en-US" sz="2400" i="1">
                                  <a:latin typeface="Cambria Math"/>
                                </a:rPr>
                              </m:ctrlPr>
                            </m:fPr>
                            <m:num>
                              <m:r>
                                <a:rPr lang="en-US" sz="2400" i="1">
                                  <a:latin typeface="Cambria Math"/>
                                </a:rPr>
                                <m:t>1</m:t>
                              </m:r>
                            </m:num>
                            <m:den>
                              <m:r>
                                <a:rPr lang="en-US" sz="2400" i="1">
                                  <a:latin typeface="Cambria Math"/>
                                </a:rPr>
                                <m:t>2</m:t>
                              </m:r>
                            </m:den>
                          </m:f>
                          <m:r>
                            <a:rPr lang="en-US" sz="2400" i="1">
                              <a:latin typeface="Cambria Math"/>
                              <a:ea typeface="Cambria Math"/>
                            </a:rPr>
                            <m:t>∙</m:t>
                          </m:r>
                          <m:r>
                            <a:rPr lang="en-US" sz="2400" i="1">
                              <a:latin typeface="Cambria Math"/>
                            </a:rPr>
                            <m:t>𝑃𝑄</m:t>
                          </m:r>
                          <m:r>
                            <a:rPr lang="en-US" sz="2400" i="1">
                              <a:latin typeface="Cambria Math"/>
                              <a:ea typeface="Cambria Math"/>
                            </a:rPr>
                            <m:t>∙</m:t>
                          </m:r>
                          <m:r>
                            <a:rPr lang="en-US" sz="2400" i="1">
                              <a:latin typeface="Cambria Math"/>
                              <a:ea typeface="Cambria Math"/>
                            </a:rPr>
                            <m:t>𝐴𝐵</m:t>
                          </m:r>
                        </m:e>
                      </m:box>
                    </m:oMath>
                  </m:oMathPara>
                </a14:m>
                <a:endParaRPr lang="en-US" sz="2400" dirty="0"/>
              </a:p>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ea typeface="Cambria Math"/>
                        </a:rPr>
                        <m:t>≈</m:t>
                      </m:r>
                      <m:box>
                        <m:boxPr>
                          <m:ctrlPr>
                            <a:rPr lang="en-US" sz="2400" i="1">
                              <a:latin typeface="Cambria Math"/>
                            </a:rPr>
                          </m:ctrlPr>
                        </m:boxPr>
                        <m:e>
                          <m:argPr>
                            <m:argSz m:val="-1"/>
                          </m:argPr>
                          <m:f>
                            <m:fPr>
                              <m:ctrlPr>
                                <a:rPr lang="en-US" sz="2400" i="1">
                                  <a:latin typeface="Cambria Math"/>
                                </a:rPr>
                              </m:ctrlPr>
                            </m:fPr>
                            <m:num>
                              <m:r>
                                <a:rPr lang="en-US" sz="2400" i="1">
                                  <a:latin typeface="Cambria Math"/>
                                </a:rPr>
                                <m:t>1</m:t>
                              </m:r>
                            </m:num>
                            <m:den>
                              <m:r>
                                <a:rPr lang="en-US" sz="2400" i="1">
                                  <a:latin typeface="Cambria Math"/>
                                </a:rPr>
                                <m:t>2</m:t>
                              </m:r>
                            </m:den>
                          </m:f>
                          <m:r>
                            <a:rPr lang="en-US" sz="2400" i="1">
                              <a:latin typeface="Cambria Math"/>
                              <a:ea typeface="Cambria Math"/>
                            </a:rPr>
                            <m:t>∙</m:t>
                          </m:r>
                          <m:r>
                            <a:rPr lang="en-US" sz="2400" i="1">
                              <a:latin typeface="Cambria Math"/>
                            </a:rPr>
                            <m:t>7.56</m:t>
                          </m:r>
                          <m:r>
                            <a:rPr lang="en-US" sz="2400" i="1">
                              <a:latin typeface="Cambria Math"/>
                              <a:ea typeface="Cambria Math"/>
                            </a:rPr>
                            <m:t>∙15</m:t>
                          </m:r>
                        </m:e>
                      </m:box>
                    </m:oMath>
                  </m:oMathPara>
                </a14:m>
                <a:endParaRPr lang="en-US" sz="2400" dirty="0"/>
              </a:p>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ea typeface="Cambria Math"/>
                        </a:rPr>
                        <m:t>≈56.7</m:t>
                      </m:r>
                    </m:oMath>
                  </m:oMathPara>
                </a14:m>
                <a:endParaRPr lang="en-US" sz="2400" dirty="0"/>
              </a:p>
            </p:txBody>
          </p:sp>
        </mc:Choice>
        <mc:Fallback xmlns="">
          <p:sp>
            <p:nvSpPr>
              <p:cNvPr id="7" name="Rectangle 6"/>
              <p:cNvSpPr>
                <a:spLocks noRot="1" noChangeAspect="1" noMove="1" noResize="1" noEditPoints="1" noAdjustHandles="1" noChangeArrowheads="1" noChangeShapeType="1" noTextEdit="1"/>
              </p:cNvSpPr>
              <p:nvPr/>
            </p:nvSpPr>
            <p:spPr>
              <a:xfrm>
                <a:off x="457200" y="3232878"/>
                <a:ext cx="2667000" cy="1349280"/>
              </a:xfrm>
              <a:prstGeom prst="rect">
                <a:avLst/>
              </a:prstGeom>
              <a:blipFill rotWithShape="1">
                <a:blip r:embed="rId5"/>
                <a:stretch>
                  <a:fillRect l="-457" b="-2252"/>
                </a:stretch>
              </a:blipFill>
            </p:spPr>
            <p:txBody>
              <a:bodyPr/>
              <a:lstStyle/>
              <a:p>
                <a:r>
                  <a:rPr lang="en-US">
                    <a:noFill/>
                  </a:rPr>
                  <a:t> </a:t>
                </a:r>
              </a:p>
            </p:txBody>
          </p:sp>
        </mc:Fallback>
      </mc:AlternateContent>
    </p:spTree>
    <p:extLst>
      <p:ext uri="{BB962C8B-B14F-4D97-AF65-F5344CB8AC3E}">
        <p14:creationId xmlns:p14="http://schemas.microsoft.com/office/powerpoint/2010/main" val="104115871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4343400"/>
          </a:xfrm>
        </p:spPr>
        <p:txBody>
          <a:bodyPr/>
          <a:lstStyle/>
          <a:p>
            <a:r>
              <a:rPr lang="en-US" sz="2200" dirty="0">
                <a:solidFill>
                  <a:schemeClr val="tx1"/>
                </a:solidFill>
              </a:rPr>
              <a:t>Computing the area detected if </a:t>
            </a:r>
            <a:r>
              <a:rPr lang="en-US" sz="2200" dirty="0" err="1">
                <a:solidFill>
                  <a:schemeClr val="tx1"/>
                </a:solidFill>
              </a:rPr>
              <a:t>Selina</a:t>
            </a:r>
            <a:r>
              <a:rPr lang="en-US" sz="2200" dirty="0">
                <a:solidFill>
                  <a:schemeClr val="tx1"/>
                </a:solidFill>
              </a:rPr>
              <a:t> places one of  the motion detectors on the back left corner of her house and the other on a pole which is located in the back right corner of the backyard.</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5" name="Group 4"/>
          <p:cNvGrpSpPr/>
          <p:nvPr/>
        </p:nvGrpSpPr>
        <p:grpSpPr>
          <a:xfrm>
            <a:off x="5653411" y="838200"/>
            <a:ext cx="4023989" cy="3661668"/>
            <a:chOff x="1052822" y="572892"/>
            <a:chExt cx="6871978" cy="6132708"/>
          </a:xfrm>
        </p:grpSpPr>
        <p:grpSp>
          <p:nvGrpSpPr>
            <p:cNvPr id="14" name="Group 13"/>
            <p:cNvGrpSpPr/>
            <p:nvPr/>
          </p:nvGrpSpPr>
          <p:grpSpPr>
            <a:xfrm>
              <a:off x="1052822" y="572892"/>
              <a:ext cx="6871978" cy="6132708"/>
              <a:chOff x="0" y="0"/>
              <a:chExt cx="3913505" cy="3492500"/>
            </a:xfrm>
          </p:grpSpPr>
          <p:sp>
            <p:nvSpPr>
              <p:cNvPr id="15" name="Rectangle 14"/>
              <p:cNvSpPr/>
              <p:nvPr/>
            </p:nvSpPr>
            <p:spPr>
              <a:xfrm>
                <a:off x="958850" y="1003300"/>
                <a:ext cx="2002113" cy="14599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6" name="Group 15"/>
              <p:cNvGrpSpPr/>
              <p:nvPr/>
            </p:nvGrpSpPr>
            <p:grpSpPr>
              <a:xfrm>
                <a:off x="0" y="0"/>
                <a:ext cx="3913505" cy="3492500"/>
                <a:chOff x="0" y="0"/>
                <a:chExt cx="3913505" cy="3492500"/>
              </a:xfrm>
            </p:grpSpPr>
            <p:grpSp>
              <p:nvGrpSpPr>
                <p:cNvPr id="17" name="Group 16"/>
                <p:cNvGrpSpPr/>
                <p:nvPr/>
              </p:nvGrpSpPr>
              <p:grpSpPr>
                <a:xfrm>
                  <a:off x="1140031" y="1122218"/>
                  <a:ext cx="1645176" cy="1232440"/>
                  <a:chOff x="0" y="0"/>
                  <a:chExt cx="1645176" cy="1232440"/>
                </a:xfrm>
              </p:grpSpPr>
              <p:grpSp>
                <p:nvGrpSpPr>
                  <p:cNvPr id="34" name="Group 33"/>
                  <p:cNvGrpSpPr/>
                  <p:nvPr/>
                </p:nvGrpSpPr>
                <p:grpSpPr>
                  <a:xfrm>
                    <a:off x="0" y="0"/>
                    <a:ext cx="1636231" cy="1232440"/>
                    <a:chOff x="0" y="0"/>
                    <a:chExt cx="1636231" cy="1232440"/>
                  </a:xfrm>
                </p:grpSpPr>
                <p:cxnSp>
                  <p:nvCxnSpPr>
                    <p:cNvPr id="37" name="Straight Connector 36"/>
                    <p:cNvCxnSpPr/>
                    <p:nvPr/>
                  </p:nvCxnSpPr>
                  <p:spPr>
                    <a:xfrm flipV="1">
                      <a:off x="0" y="0"/>
                      <a:ext cx="1636231" cy="12324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58140" y="285008"/>
                      <a:ext cx="526678" cy="6883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0" y="285008"/>
                      <a:ext cx="558140" cy="946184"/>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0" y="973777"/>
                      <a:ext cx="1068326" cy="25738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p:nvCxnSpPr>
                <p:spPr>
                  <a:xfrm flipV="1">
                    <a:off x="1068779" y="0"/>
                    <a:ext cx="576397" cy="97335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558140" y="0"/>
                    <a:ext cx="1086745" cy="28488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0" y="0"/>
                  <a:ext cx="3913505" cy="3492500"/>
                  <a:chOff x="0" y="0"/>
                  <a:chExt cx="3913505" cy="3492500"/>
                </a:xfrm>
              </p:grpSpPr>
              <p:grpSp>
                <p:nvGrpSpPr>
                  <p:cNvPr id="22" name="Group 21"/>
                  <p:cNvGrpSpPr>
                    <a:grpSpLocks noChangeAspect="1"/>
                  </p:cNvGrpSpPr>
                  <p:nvPr/>
                </p:nvGrpSpPr>
                <p:grpSpPr>
                  <a:xfrm>
                    <a:off x="0" y="0"/>
                    <a:ext cx="3913505" cy="3492500"/>
                    <a:chOff x="0" y="0"/>
                    <a:chExt cx="2609959" cy="2330889"/>
                  </a:xfrm>
                </p:grpSpPr>
                <p:grpSp>
                  <p:nvGrpSpPr>
                    <p:cNvPr id="28" name="Group 27"/>
                    <p:cNvGrpSpPr/>
                    <p:nvPr/>
                  </p:nvGrpSpPr>
                  <p:grpSpPr>
                    <a:xfrm>
                      <a:off x="742208" y="724395"/>
                      <a:ext cx="1137285" cy="864031"/>
                      <a:chOff x="285008" y="0"/>
                      <a:chExt cx="1137615" cy="864483"/>
                    </a:xfrm>
                  </p:grpSpPr>
                  <p:sp>
                    <p:nvSpPr>
                      <p:cNvPr id="31" name="Rectangle 30"/>
                      <p:cNvSpPr/>
                      <p:nvPr/>
                    </p:nvSpPr>
                    <p:spPr>
                      <a:xfrm>
                        <a:off x="302821" y="23751"/>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Oval 31"/>
                      <p:cNvSpPr/>
                      <p:nvPr/>
                    </p:nvSpPr>
                    <p:spPr>
                      <a:xfrm>
                        <a:off x="285008" y="819398"/>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3" name="Oval 32"/>
                      <p:cNvSpPr/>
                      <p:nvPr/>
                    </p:nvSpPr>
                    <p:spPr>
                      <a:xfrm>
                        <a:off x="1377538" y="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9" name="Arc 28"/>
                    <p:cNvSpPr>
                      <a:spLocks noChangeAspect="1"/>
                    </p:cNvSpPr>
                    <p:nvPr/>
                  </p:nvSpPr>
                  <p:spPr>
                    <a:xfrm>
                      <a:off x="0" y="831273"/>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Arc 29"/>
                    <p:cNvSpPr>
                      <a:spLocks noChangeAspect="1"/>
                    </p:cNvSpPr>
                    <p:nvPr/>
                  </p:nvSpPr>
                  <p:spPr>
                    <a:xfrm flipH="1" flipV="1">
                      <a:off x="1110343" y="0"/>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3" name="Text Box 138"/>
                  <p:cNvSpPr txBox="1"/>
                  <p:nvPr/>
                </p:nvSpPr>
                <p:spPr>
                  <a:xfrm>
                    <a:off x="902524" y="2226624"/>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24" name="Text Box 139"/>
                  <p:cNvSpPr txBox="1"/>
                  <p:nvPr/>
                </p:nvSpPr>
                <p:spPr>
                  <a:xfrm>
                    <a:off x="2784763" y="1003465"/>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25" name="Text Box 140"/>
                  <p:cNvSpPr txBox="1"/>
                  <p:nvPr/>
                </p:nvSpPr>
                <p:spPr>
                  <a:xfrm>
                    <a:off x="1822862" y="1692234"/>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sp>
                <p:nvSpPr>
                  <p:cNvPr id="26" name="Text Box 141"/>
                  <p:cNvSpPr txBox="1"/>
                  <p:nvPr/>
                </p:nvSpPr>
                <p:spPr>
                  <a:xfrm>
                    <a:off x="1472540" y="1288473"/>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P</a:t>
                    </a:r>
                    <a:endParaRPr lang="en-US" sz="1100">
                      <a:effectLst/>
                      <a:ea typeface="Calibri"/>
                      <a:cs typeface="Times New Roman"/>
                    </a:endParaRPr>
                  </a:p>
                </p:txBody>
              </p:sp>
              <p:sp>
                <p:nvSpPr>
                  <p:cNvPr id="27" name="Text Box 142"/>
                  <p:cNvSpPr txBox="1"/>
                  <p:nvPr/>
                </p:nvSpPr>
                <p:spPr>
                  <a:xfrm>
                    <a:off x="2173184" y="1929740"/>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Q</a:t>
                    </a:r>
                    <a:endParaRPr lang="en-US" sz="1100">
                      <a:effectLst/>
                      <a:ea typeface="Calibri"/>
                      <a:cs typeface="Times New Roman"/>
                    </a:endParaRPr>
                  </a:p>
                </p:txBody>
              </p:sp>
            </p:grpSp>
          </p:grpSp>
        </p:grpSp>
        <p:sp>
          <p:nvSpPr>
            <p:cNvPr id="12" name="Oval 11"/>
            <p:cNvSpPr/>
            <p:nvPr/>
          </p:nvSpPr>
          <p:spPr>
            <a:xfrm>
              <a:off x="5867400" y="2438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971800" y="4648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Rectangle 5"/>
          <p:cNvSpPr/>
          <p:nvPr/>
        </p:nvSpPr>
        <p:spPr>
          <a:xfrm>
            <a:off x="457199" y="2457271"/>
            <a:ext cx="5196211" cy="769441"/>
          </a:xfrm>
          <a:prstGeom prst="rect">
            <a:avLst/>
          </a:prstGeom>
        </p:spPr>
        <p:txBody>
          <a:bodyPr wrap="square">
            <a:spAutoFit/>
          </a:bodyPr>
          <a:lstStyle/>
          <a:p>
            <a:r>
              <a:rPr lang="en-US" sz="2200" dirty="0">
                <a:latin typeface="+mn-lt"/>
              </a:rPr>
              <a:t>The </a:t>
            </a:r>
            <a:r>
              <a:rPr lang="en-US" sz="2200" dirty="0" smtClean="0">
                <a:latin typeface="+mn-lt"/>
              </a:rPr>
              <a:t>detected area </a:t>
            </a:r>
            <a:r>
              <a:rPr lang="en-US" sz="2200" dirty="0">
                <a:latin typeface="+mn-lt"/>
              </a:rPr>
              <a:t>is comprised of the area of rhombus APBQ and </a:t>
            </a:r>
            <a:r>
              <a:rPr lang="en-US" sz="2200" dirty="0" smtClean="0">
                <a:latin typeface="+mn-lt"/>
              </a:rPr>
              <a:t>four circular sectors</a:t>
            </a:r>
            <a:r>
              <a:rPr lang="en-US" sz="2200" dirty="0">
                <a:latin typeface="+mn-lt"/>
              </a:rPr>
              <a:t>.</a:t>
            </a:r>
          </a:p>
        </p:txBody>
      </p:sp>
      <mc:AlternateContent xmlns:mc="http://schemas.openxmlformats.org/markup-compatibility/2006" xmlns:a14="http://schemas.microsoft.com/office/drawing/2010/main">
        <mc:Choice Requires="a14">
          <p:sp>
            <p:nvSpPr>
              <p:cNvPr id="7" name="Rectangle 6"/>
              <p:cNvSpPr/>
              <p:nvPr/>
            </p:nvSpPr>
            <p:spPr>
              <a:xfrm>
                <a:off x="457200" y="3232878"/>
                <a:ext cx="2667000" cy="134928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rPr>
                        <m:t>=</m:t>
                      </m:r>
                      <m:box>
                        <m:boxPr>
                          <m:ctrlPr>
                            <a:rPr lang="en-US" sz="2400" i="1">
                              <a:latin typeface="Cambria Math"/>
                            </a:rPr>
                          </m:ctrlPr>
                        </m:boxPr>
                        <m:e>
                          <m:argPr>
                            <m:argSz m:val="-1"/>
                          </m:argPr>
                          <m:f>
                            <m:fPr>
                              <m:ctrlPr>
                                <a:rPr lang="en-US" sz="2400" i="1">
                                  <a:latin typeface="Cambria Math"/>
                                </a:rPr>
                              </m:ctrlPr>
                            </m:fPr>
                            <m:num>
                              <m:r>
                                <a:rPr lang="en-US" sz="2400" i="1">
                                  <a:latin typeface="Cambria Math"/>
                                </a:rPr>
                                <m:t>1</m:t>
                              </m:r>
                            </m:num>
                            <m:den>
                              <m:r>
                                <a:rPr lang="en-US" sz="2400" i="1">
                                  <a:latin typeface="Cambria Math"/>
                                </a:rPr>
                                <m:t>2</m:t>
                              </m:r>
                            </m:den>
                          </m:f>
                          <m:r>
                            <a:rPr lang="en-US" sz="2400" i="1">
                              <a:latin typeface="Cambria Math"/>
                              <a:ea typeface="Cambria Math"/>
                            </a:rPr>
                            <m:t>∙</m:t>
                          </m:r>
                          <m:r>
                            <a:rPr lang="en-US" sz="2400" i="1">
                              <a:latin typeface="Cambria Math"/>
                            </a:rPr>
                            <m:t>𝑃𝑄</m:t>
                          </m:r>
                          <m:r>
                            <a:rPr lang="en-US" sz="2400" i="1">
                              <a:latin typeface="Cambria Math"/>
                              <a:ea typeface="Cambria Math"/>
                            </a:rPr>
                            <m:t>∙</m:t>
                          </m:r>
                          <m:r>
                            <a:rPr lang="en-US" sz="2400" i="1">
                              <a:latin typeface="Cambria Math"/>
                              <a:ea typeface="Cambria Math"/>
                            </a:rPr>
                            <m:t>𝐴𝐵</m:t>
                          </m:r>
                        </m:e>
                      </m:box>
                    </m:oMath>
                  </m:oMathPara>
                </a14:m>
                <a:endParaRPr lang="en-US" sz="2400" dirty="0"/>
              </a:p>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ea typeface="Cambria Math"/>
                        </a:rPr>
                        <m:t>≈</m:t>
                      </m:r>
                      <m:box>
                        <m:boxPr>
                          <m:ctrlPr>
                            <a:rPr lang="en-US" sz="2400" i="1">
                              <a:latin typeface="Cambria Math"/>
                            </a:rPr>
                          </m:ctrlPr>
                        </m:boxPr>
                        <m:e>
                          <m:argPr>
                            <m:argSz m:val="-1"/>
                          </m:argPr>
                          <m:f>
                            <m:fPr>
                              <m:ctrlPr>
                                <a:rPr lang="en-US" sz="2400" i="1">
                                  <a:latin typeface="Cambria Math"/>
                                </a:rPr>
                              </m:ctrlPr>
                            </m:fPr>
                            <m:num>
                              <m:r>
                                <a:rPr lang="en-US" sz="2400" i="1">
                                  <a:latin typeface="Cambria Math"/>
                                </a:rPr>
                                <m:t>1</m:t>
                              </m:r>
                            </m:num>
                            <m:den>
                              <m:r>
                                <a:rPr lang="en-US" sz="2400" i="1">
                                  <a:latin typeface="Cambria Math"/>
                                </a:rPr>
                                <m:t>2</m:t>
                              </m:r>
                            </m:den>
                          </m:f>
                          <m:r>
                            <a:rPr lang="en-US" sz="2400" i="1">
                              <a:latin typeface="Cambria Math"/>
                              <a:ea typeface="Cambria Math"/>
                            </a:rPr>
                            <m:t>∙</m:t>
                          </m:r>
                          <m:r>
                            <a:rPr lang="en-US" sz="2400" i="1">
                              <a:latin typeface="Cambria Math"/>
                            </a:rPr>
                            <m:t>7.56</m:t>
                          </m:r>
                          <m:r>
                            <a:rPr lang="en-US" sz="2400" i="1">
                              <a:latin typeface="Cambria Math"/>
                              <a:ea typeface="Cambria Math"/>
                            </a:rPr>
                            <m:t>∙15</m:t>
                          </m:r>
                        </m:e>
                      </m:box>
                    </m:oMath>
                  </m:oMathPara>
                </a14:m>
                <a:endParaRPr lang="en-US" sz="2400" dirty="0"/>
              </a:p>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ea typeface="Cambria Math"/>
                        </a:rPr>
                        <m:t>≈56.7</m:t>
                      </m:r>
                    </m:oMath>
                  </m:oMathPara>
                </a14:m>
                <a:endParaRPr lang="en-US" sz="2400" dirty="0"/>
              </a:p>
            </p:txBody>
          </p:sp>
        </mc:Choice>
        <mc:Fallback xmlns="">
          <p:sp>
            <p:nvSpPr>
              <p:cNvPr id="7" name="Rectangle 6"/>
              <p:cNvSpPr>
                <a:spLocks noRot="1" noChangeAspect="1" noMove="1" noResize="1" noEditPoints="1" noAdjustHandles="1" noChangeArrowheads="1" noChangeShapeType="1" noTextEdit="1"/>
              </p:cNvSpPr>
              <p:nvPr/>
            </p:nvSpPr>
            <p:spPr>
              <a:xfrm>
                <a:off x="457200" y="3232878"/>
                <a:ext cx="2667000" cy="1349280"/>
              </a:xfrm>
              <a:prstGeom prst="rect">
                <a:avLst/>
              </a:prstGeom>
              <a:blipFill rotWithShape="1">
                <a:blip r:embed="rId4"/>
                <a:stretch>
                  <a:fillRect l="-457" b="-22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Box 41"/>
              <p:cNvSpPr txBox="1"/>
              <p:nvPr/>
            </p:nvSpPr>
            <p:spPr>
              <a:xfrm>
                <a:off x="2971800" y="3297936"/>
                <a:ext cx="2927725" cy="112094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a:rPr>
                          </m:ctrlPr>
                        </m:sSubPr>
                        <m:e>
                          <m:r>
                            <a:rPr lang="en-US" sz="2400" b="0" i="1" smtClean="0">
                              <a:latin typeface="Cambria Math"/>
                            </a:rPr>
                            <m:t>𝐴</m:t>
                          </m:r>
                        </m:e>
                        <m:sub>
                          <m:r>
                            <a:rPr lang="en-US" sz="2400" i="1" smtClean="0">
                              <a:latin typeface="Cambria Math"/>
                              <a:ea typeface="Cambria Math"/>
                            </a:rPr>
                            <m:t>↶</m:t>
                          </m:r>
                        </m:sub>
                      </m:sSub>
                      <m:r>
                        <a:rPr lang="en-US" sz="2400" b="0" i="1" smtClean="0">
                          <a:latin typeface="Cambria Math"/>
                        </a:rPr>
                        <m:t>=</m:t>
                      </m:r>
                      <m:f>
                        <m:fPr>
                          <m:ctrlPr>
                            <a:rPr lang="en-US" sz="2400" b="0" i="1" smtClean="0">
                              <a:latin typeface="Cambria Math"/>
                            </a:rPr>
                          </m:ctrlPr>
                        </m:fPr>
                        <m:num>
                          <m:r>
                            <a:rPr lang="en-US" sz="2400" b="0" i="1" smtClean="0">
                              <a:latin typeface="Cambria Math"/>
                            </a:rPr>
                            <m:t>𝑚</m:t>
                          </m:r>
                          <m:r>
                            <a:rPr lang="en-US" sz="2400" b="0" i="1" smtClean="0">
                              <a:latin typeface="Cambria Math"/>
                              <a:ea typeface="Cambria Math"/>
                            </a:rPr>
                            <m:t>∠</m:t>
                          </m:r>
                        </m:num>
                        <m:den>
                          <m:r>
                            <a:rPr lang="en-US" sz="2400" b="0" i="1" smtClean="0">
                              <a:latin typeface="Cambria Math"/>
                            </a:rPr>
                            <m:t>360</m:t>
                          </m:r>
                        </m:den>
                      </m:f>
                      <m:r>
                        <a:rPr lang="en-US" sz="2400" b="0" i="1" smtClean="0">
                          <a:latin typeface="Cambria Math"/>
                          <a:ea typeface="Cambria Math"/>
                        </a:rPr>
                        <m:t>∙</m:t>
                      </m:r>
                      <m:r>
                        <a:rPr lang="en-US" sz="2400" b="0" i="1" smtClean="0">
                          <a:latin typeface="Cambria Math"/>
                          <a:ea typeface="Cambria Math"/>
                        </a:rPr>
                        <m:t>𝜋</m:t>
                      </m:r>
                      <m:r>
                        <a:rPr lang="en-US" sz="2400" b="0" i="1" smtClean="0">
                          <a:latin typeface="Cambria Math"/>
                          <a:ea typeface="Cambria Math"/>
                        </a:rPr>
                        <m:t>∙</m:t>
                      </m:r>
                      <m:sSup>
                        <m:sSupPr>
                          <m:ctrlPr>
                            <a:rPr lang="en-US" sz="2400" b="0" i="1" smtClean="0">
                              <a:latin typeface="Cambria Math"/>
                              <a:ea typeface="Cambria Math"/>
                            </a:rPr>
                          </m:ctrlPr>
                        </m:sSupPr>
                        <m:e>
                          <m:r>
                            <a:rPr lang="en-US" sz="2400" b="0" i="1" smtClean="0">
                              <a:latin typeface="Cambria Math"/>
                              <a:ea typeface="Cambria Math"/>
                            </a:rPr>
                            <m:t>8.4</m:t>
                          </m:r>
                        </m:e>
                        <m:sup>
                          <m:r>
                            <a:rPr lang="en-US" sz="2400" b="0" i="1" smtClean="0">
                              <a:latin typeface="Cambria Math"/>
                              <a:ea typeface="Cambria Math"/>
                            </a:rPr>
                            <m:t>2</m:t>
                          </m:r>
                        </m:sup>
                      </m:sSup>
                    </m:oMath>
                  </m:oMathPara>
                </a14:m>
                <a:endParaRPr lang="en-US" sz="2400" dirty="0" smtClean="0"/>
              </a:p>
              <a:p>
                <a:endParaRPr lang="en-US" sz="2400" dirty="0"/>
              </a:p>
            </p:txBody>
          </p:sp>
        </mc:Choice>
        <mc:Fallback xmlns="">
          <p:sp>
            <p:nvSpPr>
              <p:cNvPr id="42" name="TextBox 41"/>
              <p:cNvSpPr txBox="1">
                <a:spLocks noRot="1" noChangeAspect="1" noMove="1" noResize="1" noEditPoints="1" noAdjustHandles="1" noChangeArrowheads="1" noChangeShapeType="1" noTextEdit="1"/>
              </p:cNvSpPr>
              <p:nvPr/>
            </p:nvSpPr>
            <p:spPr>
              <a:xfrm>
                <a:off x="2971800" y="3297936"/>
                <a:ext cx="2927725" cy="1120948"/>
              </a:xfrm>
              <a:prstGeom prst="rect">
                <a:avLst/>
              </a:prstGeom>
              <a:blipFill rotWithShape="1">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25477258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4343400"/>
          </a:xfrm>
        </p:spPr>
        <p:txBody>
          <a:bodyPr/>
          <a:lstStyle/>
          <a:p>
            <a:r>
              <a:rPr lang="en-US" sz="2200" dirty="0">
                <a:solidFill>
                  <a:schemeClr val="tx1"/>
                </a:solidFill>
              </a:rPr>
              <a:t>Computing the area detected if </a:t>
            </a:r>
            <a:r>
              <a:rPr lang="en-US" sz="2200" dirty="0" err="1">
                <a:solidFill>
                  <a:schemeClr val="tx1"/>
                </a:solidFill>
              </a:rPr>
              <a:t>Selina</a:t>
            </a:r>
            <a:r>
              <a:rPr lang="en-US" sz="2200" dirty="0">
                <a:solidFill>
                  <a:schemeClr val="tx1"/>
                </a:solidFill>
              </a:rPr>
              <a:t> places one of  the motion detectors on the back left corner of her house and the other on a pole which is located in the back right corner of the backyard.</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5" name="Group 4"/>
          <p:cNvGrpSpPr/>
          <p:nvPr/>
        </p:nvGrpSpPr>
        <p:grpSpPr>
          <a:xfrm>
            <a:off x="5653411" y="838200"/>
            <a:ext cx="4023989" cy="3661668"/>
            <a:chOff x="1052822" y="572892"/>
            <a:chExt cx="6871978" cy="6132708"/>
          </a:xfrm>
        </p:grpSpPr>
        <p:grpSp>
          <p:nvGrpSpPr>
            <p:cNvPr id="14" name="Group 13"/>
            <p:cNvGrpSpPr/>
            <p:nvPr/>
          </p:nvGrpSpPr>
          <p:grpSpPr>
            <a:xfrm>
              <a:off x="1052822" y="572892"/>
              <a:ext cx="6871978" cy="6132708"/>
              <a:chOff x="0" y="0"/>
              <a:chExt cx="3913505" cy="3492500"/>
            </a:xfrm>
          </p:grpSpPr>
          <p:sp>
            <p:nvSpPr>
              <p:cNvPr id="15" name="Rectangle 14"/>
              <p:cNvSpPr/>
              <p:nvPr/>
            </p:nvSpPr>
            <p:spPr>
              <a:xfrm>
                <a:off x="958850" y="1003300"/>
                <a:ext cx="2002113" cy="14599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6" name="Group 15"/>
              <p:cNvGrpSpPr/>
              <p:nvPr/>
            </p:nvGrpSpPr>
            <p:grpSpPr>
              <a:xfrm>
                <a:off x="0" y="0"/>
                <a:ext cx="3913505" cy="3492500"/>
                <a:chOff x="0" y="0"/>
                <a:chExt cx="3913505" cy="3492500"/>
              </a:xfrm>
            </p:grpSpPr>
            <p:grpSp>
              <p:nvGrpSpPr>
                <p:cNvPr id="17" name="Group 16"/>
                <p:cNvGrpSpPr/>
                <p:nvPr/>
              </p:nvGrpSpPr>
              <p:grpSpPr>
                <a:xfrm>
                  <a:off x="1140031" y="1122218"/>
                  <a:ext cx="1645176" cy="1232440"/>
                  <a:chOff x="0" y="0"/>
                  <a:chExt cx="1645176" cy="1232440"/>
                </a:xfrm>
              </p:grpSpPr>
              <p:grpSp>
                <p:nvGrpSpPr>
                  <p:cNvPr id="34" name="Group 33"/>
                  <p:cNvGrpSpPr/>
                  <p:nvPr/>
                </p:nvGrpSpPr>
                <p:grpSpPr>
                  <a:xfrm>
                    <a:off x="0" y="0"/>
                    <a:ext cx="1636231" cy="1232440"/>
                    <a:chOff x="0" y="0"/>
                    <a:chExt cx="1636231" cy="1232440"/>
                  </a:xfrm>
                </p:grpSpPr>
                <p:cxnSp>
                  <p:nvCxnSpPr>
                    <p:cNvPr id="37" name="Straight Connector 36"/>
                    <p:cNvCxnSpPr/>
                    <p:nvPr/>
                  </p:nvCxnSpPr>
                  <p:spPr>
                    <a:xfrm flipV="1">
                      <a:off x="0" y="0"/>
                      <a:ext cx="1636231" cy="12324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58140" y="285008"/>
                      <a:ext cx="526678" cy="6883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0" y="285008"/>
                      <a:ext cx="558140" cy="946184"/>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0" y="973777"/>
                      <a:ext cx="1068326" cy="25738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p:nvCxnSpPr>
                <p:spPr>
                  <a:xfrm flipV="1">
                    <a:off x="1068779" y="0"/>
                    <a:ext cx="576397" cy="97335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558140" y="0"/>
                    <a:ext cx="1086745" cy="28488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0" y="0"/>
                  <a:ext cx="3913505" cy="3492500"/>
                  <a:chOff x="0" y="0"/>
                  <a:chExt cx="3913505" cy="3492500"/>
                </a:xfrm>
              </p:grpSpPr>
              <p:grpSp>
                <p:nvGrpSpPr>
                  <p:cNvPr id="22" name="Group 21"/>
                  <p:cNvGrpSpPr>
                    <a:grpSpLocks noChangeAspect="1"/>
                  </p:cNvGrpSpPr>
                  <p:nvPr/>
                </p:nvGrpSpPr>
                <p:grpSpPr>
                  <a:xfrm>
                    <a:off x="0" y="0"/>
                    <a:ext cx="3913505" cy="3492500"/>
                    <a:chOff x="0" y="0"/>
                    <a:chExt cx="2609959" cy="2330889"/>
                  </a:xfrm>
                </p:grpSpPr>
                <p:grpSp>
                  <p:nvGrpSpPr>
                    <p:cNvPr id="28" name="Group 27"/>
                    <p:cNvGrpSpPr/>
                    <p:nvPr/>
                  </p:nvGrpSpPr>
                  <p:grpSpPr>
                    <a:xfrm>
                      <a:off x="742208" y="724395"/>
                      <a:ext cx="1137285" cy="864031"/>
                      <a:chOff x="285008" y="0"/>
                      <a:chExt cx="1137615" cy="864483"/>
                    </a:xfrm>
                  </p:grpSpPr>
                  <p:sp>
                    <p:nvSpPr>
                      <p:cNvPr id="31" name="Rectangle 30"/>
                      <p:cNvSpPr/>
                      <p:nvPr/>
                    </p:nvSpPr>
                    <p:spPr>
                      <a:xfrm>
                        <a:off x="302821" y="23751"/>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Oval 31"/>
                      <p:cNvSpPr/>
                      <p:nvPr/>
                    </p:nvSpPr>
                    <p:spPr>
                      <a:xfrm>
                        <a:off x="285008" y="819398"/>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3" name="Oval 32"/>
                      <p:cNvSpPr/>
                      <p:nvPr/>
                    </p:nvSpPr>
                    <p:spPr>
                      <a:xfrm>
                        <a:off x="1377538" y="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9" name="Arc 28"/>
                    <p:cNvSpPr>
                      <a:spLocks noChangeAspect="1"/>
                    </p:cNvSpPr>
                    <p:nvPr/>
                  </p:nvSpPr>
                  <p:spPr>
                    <a:xfrm>
                      <a:off x="0" y="831273"/>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Arc 29"/>
                    <p:cNvSpPr>
                      <a:spLocks noChangeAspect="1"/>
                    </p:cNvSpPr>
                    <p:nvPr/>
                  </p:nvSpPr>
                  <p:spPr>
                    <a:xfrm flipH="1" flipV="1">
                      <a:off x="1110343" y="0"/>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3" name="Text Box 138"/>
                  <p:cNvSpPr txBox="1"/>
                  <p:nvPr/>
                </p:nvSpPr>
                <p:spPr>
                  <a:xfrm>
                    <a:off x="902524" y="2226624"/>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24" name="Text Box 139"/>
                  <p:cNvSpPr txBox="1"/>
                  <p:nvPr/>
                </p:nvSpPr>
                <p:spPr>
                  <a:xfrm>
                    <a:off x="2784763" y="1003465"/>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25" name="Text Box 140"/>
                  <p:cNvSpPr txBox="1"/>
                  <p:nvPr/>
                </p:nvSpPr>
                <p:spPr>
                  <a:xfrm>
                    <a:off x="1822862" y="1692234"/>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sp>
                <p:nvSpPr>
                  <p:cNvPr id="26" name="Text Box 141"/>
                  <p:cNvSpPr txBox="1"/>
                  <p:nvPr/>
                </p:nvSpPr>
                <p:spPr>
                  <a:xfrm>
                    <a:off x="1472540" y="1288473"/>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P</a:t>
                    </a:r>
                    <a:endParaRPr lang="en-US" sz="1100">
                      <a:effectLst/>
                      <a:ea typeface="Calibri"/>
                      <a:cs typeface="Times New Roman"/>
                    </a:endParaRPr>
                  </a:p>
                </p:txBody>
              </p:sp>
              <p:sp>
                <p:nvSpPr>
                  <p:cNvPr id="27" name="Text Box 142"/>
                  <p:cNvSpPr txBox="1"/>
                  <p:nvPr/>
                </p:nvSpPr>
                <p:spPr>
                  <a:xfrm>
                    <a:off x="2173184" y="1929740"/>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Q</a:t>
                    </a:r>
                    <a:endParaRPr lang="en-US" sz="1100">
                      <a:effectLst/>
                      <a:ea typeface="Calibri"/>
                      <a:cs typeface="Times New Roman"/>
                    </a:endParaRPr>
                  </a:p>
                </p:txBody>
              </p:sp>
            </p:grpSp>
          </p:grpSp>
        </p:grpSp>
        <p:sp>
          <p:nvSpPr>
            <p:cNvPr id="12" name="Oval 11"/>
            <p:cNvSpPr/>
            <p:nvPr/>
          </p:nvSpPr>
          <p:spPr>
            <a:xfrm>
              <a:off x="5867400" y="2438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971800" y="4648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Rectangle 5"/>
          <p:cNvSpPr/>
          <p:nvPr/>
        </p:nvSpPr>
        <p:spPr>
          <a:xfrm>
            <a:off x="457199" y="2457271"/>
            <a:ext cx="5196211" cy="769441"/>
          </a:xfrm>
          <a:prstGeom prst="rect">
            <a:avLst/>
          </a:prstGeom>
        </p:spPr>
        <p:txBody>
          <a:bodyPr wrap="square">
            <a:spAutoFit/>
          </a:bodyPr>
          <a:lstStyle/>
          <a:p>
            <a:r>
              <a:rPr lang="en-US" sz="2200" dirty="0">
                <a:latin typeface="+mn-lt"/>
              </a:rPr>
              <a:t>The </a:t>
            </a:r>
            <a:r>
              <a:rPr lang="en-US" sz="2200" dirty="0" smtClean="0">
                <a:latin typeface="+mn-lt"/>
              </a:rPr>
              <a:t>detected area </a:t>
            </a:r>
            <a:r>
              <a:rPr lang="en-US" sz="2200" dirty="0">
                <a:latin typeface="+mn-lt"/>
              </a:rPr>
              <a:t>is comprised of the area of rhombus APBQ and </a:t>
            </a:r>
            <a:r>
              <a:rPr lang="en-US" sz="2200" dirty="0" smtClean="0">
                <a:latin typeface="+mn-lt"/>
              </a:rPr>
              <a:t>four circular sectors</a:t>
            </a:r>
            <a:r>
              <a:rPr lang="en-US" sz="2200" dirty="0">
                <a:latin typeface="+mn-lt"/>
              </a:rPr>
              <a:t>.</a:t>
            </a:r>
          </a:p>
        </p:txBody>
      </p:sp>
      <mc:AlternateContent xmlns:mc="http://schemas.openxmlformats.org/markup-compatibility/2006" xmlns:a14="http://schemas.microsoft.com/office/drawing/2010/main">
        <mc:Choice Requires="a14">
          <p:sp>
            <p:nvSpPr>
              <p:cNvPr id="41" name="Rectangle 40"/>
              <p:cNvSpPr/>
              <p:nvPr/>
            </p:nvSpPr>
            <p:spPr>
              <a:xfrm>
                <a:off x="5943600" y="3429000"/>
                <a:ext cx="3179075" cy="200894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i="1">
                          <a:latin typeface="Cambria Math"/>
                        </a:rPr>
                        <m:t>𝑚</m:t>
                      </m:r>
                      <m:r>
                        <a:rPr lang="en-US" sz="2400" i="1">
                          <a:latin typeface="Cambria Math"/>
                          <a:ea typeface="Cambria Math"/>
                        </a:rPr>
                        <m:t>∠=180−4</m:t>
                      </m:r>
                      <m:r>
                        <a:rPr lang="en-US" sz="2400" i="1">
                          <a:latin typeface="Cambria Math"/>
                        </a:rPr>
                        <m:t>𝑚</m:t>
                      </m:r>
                      <m:r>
                        <a:rPr lang="en-US" sz="2400" i="1">
                          <a:latin typeface="Cambria Math"/>
                          <a:ea typeface="Cambria Math"/>
                        </a:rPr>
                        <m:t>∠</m:t>
                      </m:r>
                      <m:r>
                        <m:rPr>
                          <m:sty m:val="p"/>
                        </m:rPr>
                        <a:rPr lang="en-US" sz="2400">
                          <a:latin typeface="Cambria Math"/>
                          <a:ea typeface="Cambria Math"/>
                        </a:rPr>
                        <m:t>PAX</m:t>
                      </m:r>
                    </m:oMath>
                  </m:oMathPara>
                </a14:m>
                <a:endParaRPr lang="en-US" sz="2400" dirty="0"/>
              </a:p>
              <a:p>
                <a:pPr/>
                <a14:m>
                  <m:oMathPara xmlns:m="http://schemas.openxmlformats.org/officeDocument/2006/math">
                    <m:oMathParaPr>
                      <m:jc m:val="centerGroup"/>
                    </m:oMathParaPr>
                    <m:oMath xmlns:m="http://schemas.openxmlformats.org/officeDocument/2006/math">
                      <m:r>
                        <a:rPr lang="en-US" sz="2400" i="1">
                          <a:latin typeface="Cambria Math"/>
                        </a:rPr>
                        <m:t>𝑚</m:t>
                      </m:r>
                      <m:r>
                        <a:rPr lang="en-US" sz="2400" i="1">
                          <a:latin typeface="Cambria Math"/>
                          <a:ea typeface="Cambria Math"/>
                        </a:rPr>
                        <m:t>∠</m:t>
                      </m:r>
                      <m:r>
                        <a:rPr lang="en-US" sz="2400" i="1">
                          <a:latin typeface="Cambria Math"/>
                          <a:ea typeface="Cambria Math"/>
                        </a:rPr>
                        <m:t>𝑃𝐴𝑋</m:t>
                      </m:r>
                      <m:r>
                        <a:rPr lang="en-US" sz="2400" i="1">
                          <a:latin typeface="Cambria Math"/>
                          <a:ea typeface="Cambria Math"/>
                        </a:rPr>
                        <m:t>=</m:t>
                      </m:r>
                      <m:func>
                        <m:funcPr>
                          <m:ctrlPr>
                            <a:rPr lang="en-US" sz="2400" i="1">
                              <a:latin typeface="Cambria Math"/>
                              <a:ea typeface="Cambria Math"/>
                            </a:rPr>
                          </m:ctrlPr>
                        </m:funcPr>
                        <m:fName>
                          <m:sSup>
                            <m:sSupPr>
                              <m:ctrlPr>
                                <a:rPr lang="en-US" sz="2400" i="1">
                                  <a:latin typeface="Cambria Math"/>
                                  <a:ea typeface="Cambria Math"/>
                                </a:rPr>
                              </m:ctrlPr>
                            </m:sSupPr>
                            <m:e>
                              <m:r>
                                <m:rPr>
                                  <m:sty m:val="p"/>
                                </m:rPr>
                                <a:rPr lang="en-US" sz="2400">
                                  <a:latin typeface="Cambria Math"/>
                                  <a:ea typeface="Cambria Math"/>
                                </a:rPr>
                                <m:t>cos</m:t>
                              </m:r>
                            </m:e>
                            <m:sup>
                              <m:r>
                                <a:rPr lang="en-US" sz="2400" i="1">
                                  <a:latin typeface="Cambria Math"/>
                                  <a:ea typeface="Cambria Math"/>
                                </a:rPr>
                                <m:t>−1</m:t>
                              </m:r>
                            </m:sup>
                          </m:sSup>
                        </m:fName>
                        <m:e>
                          <m:box>
                            <m:boxPr>
                              <m:ctrlPr>
                                <a:rPr lang="en-US" sz="2400" i="1">
                                  <a:latin typeface="Cambria Math"/>
                                  <a:ea typeface="Cambria Math"/>
                                </a:rPr>
                              </m:ctrlPr>
                            </m:boxPr>
                            <m:e>
                              <m:argPr>
                                <m:argSz m:val="-1"/>
                              </m:argPr>
                              <m:f>
                                <m:fPr>
                                  <m:ctrlPr>
                                    <a:rPr lang="en-US" sz="2400" i="1">
                                      <a:latin typeface="Cambria Math"/>
                                      <a:ea typeface="Cambria Math"/>
                                    </a:rPr>
                                  </m:ctrlPr>
                                </m:fPr>
                                <m:num>
                                  <m:r>
                                    <a:rPr lang="en-US" sz="2400" i="1">
                                      <a:latin typeface="Cambria Math"/>
                                      <a:ea typeface="Cambria Math"/>
                                    </a:rPr>
                                    <m:t>7.5</m:t>
                                  </m:r>
                                </m:num>
                                <m:den>
                                  <m:r>
                                    <a:rPr lang="en-US" sz="2400" i="1">
                                      <a:latin typeface="Cambria Math"/>
                                      <a:ea typeface="Cambria Math"/>
                                    </a:rPr>
                                    <m:t>8.4</m:t>
                                  </m:r>
                                </m:den>
                              </m:f>
                            </m:e>
                          </m:box>
                        </m:e>
                      </m:func>
                    </m:oMath>
                  </m:oMathPara>
                </a14:m>
                <a:endParaRPr lang="en-US" sz="2400" dirty="0"/>
              </a:p>
              <a:p>
                <a:pPr/>
                <a14:m>
                  <m:oMathPara xmlns:m="http://schemas.openxmlformats.org/officeDocument/2006/math">
                    <m:oMathParaPr>
                      <m:jc m:val="centerGroup"/>
                    </m:oMathParaPr>
                    <m:oMath xmlns:m="http://schemas.openxmlformats.org/officeDocument/2006/math">
                      <m:r>
                        <a:rPr lang="en-US" sz="2400" i="1">
                          <a:latin typeface="Cambria Math"/>
                        </a:rPr>
                        <m:t>𝑚</m:t>
                      </m:r>
                      <m:r>
                        <a:rPr lang="en-US" sz="2400" i="1">
                          <a:latin typeface="Cambria Math"/>
                          <a:ea typeface="Cambria Math"/>
                        </a:rPr>
                        <m:t>∠</m:t>
                      </m:r>
                      <m:r>
                        <a:rPr lang="en-US" sz="2400" i="1">
                          <a:latin typeface="Cambria Math"/>
                          <a:ea typeface="Cambria Math"/>
                        </a:rPr>
                        <m:t>𝑃𝐴𝑋</m:t>
                      </m:r>
                      <m:r>
                        <a:rPr lang="en-US" sz="2400" i="1">
                          <a:latin typeface="Cambria Math"/>
                          <a:ea typeface="Cambria Math"/>
                        </a:rPr>
                        <m:t>≈26.77</m:t>
                      </m:r>
                    </m:oMath>
                  </m:oMathPara>
                </a14:m>
                <a:endParaRPr lang="en-US" sz="2400" dirty="0"/>
              </a:p>
              <a:p>
                <a:pPr/>
                <a14:m>
                  <m:oMathPara xmlns:m="http://schemas.openxmlformats.org/officeDocument/2006/math">
                    <m:oMathParaPr>
                      <m:jc m:val="centerGroup"/>
                    </m:oMathParaPr>
                    <m:oMath xmlns:m="http://schemas.openxmlformats.org/officeDocument/2006/math">
                      <m:r>
                        <a:rPr lang="en-US" sz="2400" i="1">
                          <a:latin typeface="Cambria Math"/>
                        </a:rPr>
                        <m:t>𝑚</m:t>
                      </m:r>
                      <m:r>
                        <a:rPr lang="en-US" sz="2400" i="1">
                          <a:latin typeface="Cambria Math"/>
                          <a:ea typeface="Cambria Math"/>
                        </a:rPr>
                        <m:t>∠≈180−4∙26.77</m:t>
                      </m:r>
                    </m:oMath>
                  </m:oMathPara>
                </a14:m>
                <a:endParaRPr lang="en-US" sz="2400" dirty="0"/>
              </a:p>
              <a:p>
                <a:pPr/>
                <a14:m>
                  <m:oMathPara xmlns:m="http://schemas.openxmlformats.org/officeDocument/2006/math">
                    <m:oMathParaPr>
                      <m:jc m:val="centerGroup"/>
                    </m:oMathParaPr>
                    <m:oMath xmlns:m="http://schemas.openxmlformats.org/officeDocument/2006/math">
                      <m:r>
                        <a:rPr lang="en-US" sz="2400" i="1">
                          <a:latin typeface="Cambria Math"/>
                        </a:rPr>
                        <m:t>𝑚</m:t>
                      </m:r>
                      <m:r>
                        <a:rPr lang="en-US" sz="2400" i="1">
                          <a:latin typeface="Cambria Math"/>
                          <a:ea typeface="Cambria Math"/>
                        </a:rPr>
                        <m:t>∠≈72.92</m:t>
                      </m:r>
                    </m:oMath>
                  </m:oMathPara>
                </a14:m>
                <a:endParaRPr lang="en-US" sz="2400" dirty="0"/>
              </a:p>
            </p:txBody>
          </p:sp>
        </mc:Choice>
        <mc:Fallback xmlns="">
          <p:sp>
            <p:nvSpPr>
              <p:cNvPr id="41" name="Rectangle 40"/>
              <p:cNvSpPr>
                <a:spLocks noRot="1" noChangeAspect="1" noMove="1" noResize="1" noEditPoints="1" noAdjustHandles="1" noChangeArrowheads="1" noChangeShapeType="1" noTextEdit="1"/>
              </p:cNvSpPr>
              <p:nvPr/>
            </p:nvSpPr>
            <p:spPr>
              <a:xfrm>
                <a:off x="5943600" y="3429000"/>
                <a:ext cx="3179075" cy="2008948"/>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457200" y="3232878"/>
                <a:ext cx="2667000" cy="134928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rPr>
                        <m:t>=</m:t>
                      </m:r>
                      <m:box>
                        <m:boxPr>
                          <m:ctrlPr>
                            <a:rPr lang="en-US" sz="2400" i="1">
                              <a:latin typeface="Cambria Math"/>
                            </a:rPr>
                          </m:ctrlPr>
                        </m:boxPr>
                        <m:e>
                          <m:argPr>
                            <m:argSz m:val="-1"/>
                          </m:argPr>
                          <m:f>
                            <m:fPr>
                              <m:ctrlPr>
                                <a:rPr lang="en-US" sz="2400" i="1">
                                  <a:latin typeface="Cambria Math"/>
                                </a:rPr>
                              </m:ctrlPr>
                            </m:fPr>
                            <m:num>
                              <m:r>
                                <a:rPr lang="en-US" sz="2400" i="1">
                                  <a:latin typeface="Cambria Math"/>
                                </a:rPr>
                                <m:t>1</m:t>
                              </m:r>
                            </m:num>
                            <m:den>
                              <m:r>
                                <a:rPr lang="en-US" sz="2400" i="1">
                                  <a:latin typeface="Cambria Math"/>
                                </a:rPr>
                                <m:t>2</m:t>
                              </m:r>
                            </m:den>
                          </m:f>
                          <m:r>
                            <a:rPr lang="en-US" sz="2400" i="1">
                              <a:latin typeface="Cambria Math"/>
                              <a:ea typeface="Cambria Math"/>
                            </a:rPr>
                            <m:t>∙</m:t>
                          </m:r>
                          <m:r>
                            <a:rPr lang="en-US" sz="2400" i="1">
                              <a:latin typeface="Cambria Math"/>
                            </a:rPr>
                            <m:t>𝑃𝑄</m:t>
                          </m:r>
                          <m:r>
                            <a:rPr lang="en-US" sz="2400" i="1">
                              <a:latin typeface="Cambria Math"/>
                              <a:ea typeface="Cambria Math"/>
                            </a:rPr>
                            <m:t>∙</m:t>
                          </m:r>
                          <m:r>
                            <a:rPr lang="en-US" sz="2400" i="1">
                              <a:latin typeface="Cambria Math"/>
                              <a:ea typeface="Cambria Math"/>
                            </a:rPr>
                            <m:t>𝐴𝐵</m:t>
                          </m:r>
                        </m:e>
                      </m:box>
                    </m:oMath>
                  </m:oMathPara>
                </a14:m>
                <a:endParaRPr lang="en-US" sz="2400" dirty="0"/>
              </a:p>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ea typeface="Cambria Math"/>
                        </a:rPr>
                        <m:t>≈</m:t>
                      </m:r>
                      <m:box>
                        <m:boxPr>
                          <m:ctrlPr>
                            <a:rPr lang="en-US" sz="2400" i="1">
                              <a:latin typeface="Cambria Math"/>
                            </a:rPr>
                          </m:ctrlPr>
                        </m:boxPr>
                        <m:e>
                          <m:argPr>
                            <m:argSz m:val="-1"/>
                          </m:argPr>
                          <m:f>
                            <m:fPr>
                              <m:ctrlPr>
                                <a:rPr lang="en-US" sz="2400" i="1">
                                  <a:latin typeface="Cambria Math"/>
                                </a:rPr>
                              </m:ctrlPr>
                            </m:fPr>
                            <m:num>
                              <m:r>
                                <a:rPr lang="en-US" sz="2400" i="1">
                                  <a:latin typeface="Cambria Math"/>
                                </a:rPr>
                                <m:t>1</m:t>
                              </m:r>
                            </m:num>
                            <m:den>
                              <m:r>
                                <a:rPr lang="en-US" sz="2400" i="1">
                                  <a:latin typeface="Cambria Math"/>
                                </a:rPr>
                                <m:t>2</m:t>
                              </m:r>
                            </m:den>
                          </m:f>
                          <m:r>
                            <a:rPr lang="en-US" sz="2400" i="1">
                              <a:latin typeface="Cambria Math"/>
                              <a:ea typeface="Cambria Math"/>
                            </a:rPr>
                            <m:t>∙</m:t>
                          </m:r>
                          <m:r>
                            <a:rPr lang="en-US" sz="2400" i="1">
                              <a:latin typeface="Cambria Math"/>
                            </a:rPr>
                            <m:t>7.56</m:t>
                          </m:r>
                          <m:r>
                            <a:rPr lang="en-US" sz="2400" i="1">
                              <a:latin typeface="Cambria Math"/>
                              <a:ea typeface="Cambria Math"/>
                            </a:rPr>
                            <m:t>∙15</m:t>
                          </m:r>
                        </m:e>
                      </m:box>
                    </m:oMath>
                  </m:oMathPara>
                </a14:m>
                <a:endParaRPr lang="en-US" sz="2400" dirty="0"/>
              </a:p>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ea typeface="Cambria Math"/>
                        </a:rPr>
                        <m:t>≈56.7</m:t>
                      </m:r>
                    </m:oMath>
                  </m:oMathPara>
                </a14:m>
                <a:endParaRPr lang="en-US" sz="2400" dirty="0"/>
              </a:p>
            </p:txBody>
          </p:sp>
        </mc:Choice>
        <mc:Fallback xmlns="">
          <p:sp>
            <p:nvSpPr>
              <p:cNvPr id="7" name="Rectangle 6"/>
              <p:cNvSpPr>
                <a:spLocks noRot="1" noChangeAspect="1" noMove="1" noResize="1" noEditPoints="1" noAdjustHandles="1" noChangeArrowheads="1" noChangeShapeType="1" noTextEdit="1"/>
              </p:cNvSpPr>
              <p:nvPr/>
            </p:nvSpPr>
            <p:spPr>
              <a:xfrm>
                <a:off x="457200" y="3232878"/>
                <a:ext cx="2667000" cy="1349280"/>
              </a:xfrm>
              <a:prstGeom prst="rect">
                <a:avLst/>
              </a:prstGeom>
              <a:blipFill rotWithShape="1">
                <a:blip r:embed="rId5"/>
                <a:stretch>
                  <a:fillRect l="-457" b="-22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Box 41"/>
              <p:cNvSpPr txBox="1"/>
              <p:nvPr/>
            </p:nvSpPr>
            <p:spPr>
              <a:xfrm>
                <a:off x="2971800" y="3297936"/>
                <a:ext cx="2727670" cy="75161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a:rPr>
                          </m:ctrlPr>
                        </m:sSubPr>
                        <m:e>
                          <m:r>
                            <a:rPr lang="en-US" sz="2400" b="0" i="1" smtClean="0">
                              <a:latin typeface="Cambria Math"/>
                            </a:rPr>
                            <m:t>𝐴</m:t>
                          </m:r>
                        </m:e>
                        <m:sub>
                          <m:r>
                            <a:rPr lang="en-US" sz="2400" i="1" smtClean="0">
                              <a:latin typeface="Cambria Math"/>
                              <a:ea typeface="Cambria Math"/>
                            </a:rPr>
                            <m:t>↶</m:t>
                          </m:r>
                        </m:sub>
                      </m:sSub>
                      <m:r>
                        <a:rPr lang="en-US" sz="2400" b="0" i="1" smtClean="0">
                          <a:latin typeface="Cambria Math"/>
                        </a:rPr>
                        <m:t>=</m:t>
                      </m:r>
                      <m:f>
                        <m:fPr>
                          <m:ctrlPr>
                            <a:rPr lang="en-US" sz="2400" b="0" i="1" smtClean="0">
                              <a:latin typeface="Cambria Math"/>
                            </a:rPr>
                          </m:ctrlPr>
                        </m:fPr>
                        <m:num>
                          <m:r>
                            <a:rPr lang="en-US" sz="2400" b="0" i="1" smtClean="0">
                              <a:latin typeface="Cambria Math"/>
                            </a:rPr>
                            <m:t>𝑚</m:t>
                          </m:r>
                          <m:r>
                            <a:rPr lang="en-US" sz="2400" b="0" i="1" smtClean="0">
                              <a:latin typeface="Cambria Math"/>
                              <a:ea typeface="Cambria Math"/>
                            </a:rPr>
                            <m:t>∠</m:t>
                          </m:r>
                        </m:num>
                        <m:den>
                          <m:r>
                            <a:rPr lang="en-US" sz="2400" b="0" i="1" smtClean="0">
                              <a:latin typeface="Cambria Math"/>
                            </a:rPr>
                            <m:t>360</m:t>
                          </m:r>
                        </m:den>
                      </m:f>
                      <m:r>
                        <a:rPr lang="en-US" sz="2400" b="0" i="1" smtClean="0">
                          <a:latin typeface="Cambria Math"/>
                          <a:ea typeface="Cambria Math"/>
                        </a:rPr>
                        <m:t>∙</m:t>
                      </m:r>
                      <m:r>
                        <a:rPr lang="en-US" sz="2400" b="0" i="1" smtClean="0">
                          <a:latin typeface="Cambria Math"/>
                          <a:ea typeface="Cambria Math"/>
                        </a:rPr>
                        <m:t>𝜋</m:t>
                      </m:r>
                      <m:r>
                        <a:rPr lang="en-US" sz="2400" b="0" i="1" smtClean="0">
                          <a:latin typeface="Cambria Math"/>
                          <a:ea typeface="Cambria Math"/>
                        </a:rPr>
                        <m:t>∙</m:t>
                      </m:r>
                      <m:sSup>
                        <m:sSupPr>
                          <m:ctrlPr>
                            <a:rPr lang="en-US" sz="2400" b="0" i="1" smtClean="0">
                              <a:latin typeface="Cambria Math"/>
                              <a:ea typeface="Cambria Math"/>
                            </a:rPr>
                          </m:ctrlPr>
                        </m:sSupPr>
                        <m:e>
                          <m:r>
                            <a:rPr lang="en-US" sz="2400" b="0" i="1" smtClean="0">
                              <a:latin typeface="Cambria Math"/>
                              <a:ea typeface="Cambria Math"/>
                            </a:rPr>
                            <m:t>8.4</m:t>
                          </m:r>
                        </m:e>
                        <m:sup>
                          <m:r>
                            <a:rPr lang="en-US" sz="2400" b="0" i="1" smtClean="0">
                              <a:latin typeface="Cambria Math"/>
                              <a:ea typeface="Cambria Math"/>
                            </a:rPr>
                            <m:t>2</m:t>
                          </m:r>
                        </m:sup>
                      </m:sSup>
                    </m:oMath>
                  </m:oMathPara>
                </a14:m>
                <a:endParaRPr lang="en-US" sz="2400" dirty="0" smtClean="0"/>
              </a:p>
            </p:txBody>
          </p:sp>
        </mc:Choice>
        <mc:Fallback xmlns="">
          <p:sp>
            <p:nvSpPr>
              <p:cNvPr id="42" name="TextBox 41"/>
              <p:cNvSpPr txBox="1">
                <a:spLocks noRot="1" noChangeAspect="1" noMove="1" noResize="1" noEditPoints="1" noAdjustHandles="1" noChangeArrowheads="1" noChangeShapeType="1" noTextEdit="1"/>
              </p:cNvSpPr>
              <p:nvPr/>
            </p:nvSpPr>
            <p:spPr>
              <a:xfrm>
                <a:off x="2971800" y="3297936"/>
                <a:ext cx="2727670" cy="751616"/>
              </a:xfrm>
              <a:prstGeom prst="rect">
                <a:avLst/>
              </a:prstGeom>
              <a:blipFill rotWithShape="1">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63277317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4343400"/>
          </a:xfrm>
        </p:spPr>
        <p:txBody>
          <a:bodyPr/>
          <a:lstStyle/>
          <a:p>
            <a:r>
              <a:rPr lang="en-US" sz="2200" dirty="0">
                <a:solidFill>
                  <a:schemeClr val="tx1"/>
                </a:solidFill>
              </a:rPr>
              <a:t>Computing the area detected if </a:t>
            </a:r>
            <a:r>
              <a:rPr lang="en-US" sz="2200" dirty="0" err="1">
                <a:solidFill>
                  <a:schemeClr val="tx1"/>
                </a:solidFill>
              </a:rPr>
              <a:t>Selina</a:t>
            </a:r>
            <a:r>
              <a:rPr lang="en-US" sz="2200" dirty="0">
                <a:solidFill>
                  <a:schemeClr val="tx1"/>
                </a:solidFill>
              </a:rPr>
              <a:t> places one of  the motion detectors on the back left corner of her house and the other on a pole which is located in the back right corner of the backyard.</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5" name="Group 4"/>
          <p:cNvGrpSpPr/>
          <p:nvPr/>
        </p:nvGrpSpPr>
        <p:grpSpPr>
          <a:xfrm>
            <a:off x="5653411" y="838200"/>
            <a:ext cx="4023989" cy="3661668"/>
            <a:chOff x="1052822" y="572892"/>
            <a:chExt cx="6871978" cy="6132708"/>
          </a:xfrm>
        </p:grpSpPr>
        <p:grpSp>
          <p:nvGrpSpPr>
            <p:cNvPr id="14" name="Group 13"/>
            <p:cNvGrpSpPr/>
            <p:nvPr/>
          </p:nvGrpSpPr>
          <p:grpSpPr>
            <a:xfrm>
              <a:off x="1052822" y="572892"/>
              <a:ext cx="6871978" cy="6132708"/>
              <a:chOff x="0" y="0"/>
              <a:chExt cx="3913505" cy="3492500"/>
            </a:xfrm>
          </p:grpSpPr>
          <p:sp>
            <p:nvSpPr>
              <p:cNvPr id="15" name="Rectangle 14"/>
              <p:cNvSpPr/>
              <p:nvPr/>
            </p:nvSpPr>
            <p:spPr>
              <a:xfrm>
                <a:off x="958850" y="1003300"/>
                <a:ext cx="2002113" cy="14599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6" name="Group 15"/>
              <p:cNvGrpSpPr/>
              <p:nvPr/>
            </p:nvGrpSpPr>
            <p:grpSpPr>
              <a:xfrm>
                <a:off x="0" y="0"/>
                <a:ext cx="3913505" cy="3492500"/>
                <a:chOff x="0" y="0"/>
                <a:chExt cx="3913505" cy="3492500"/>
              </a:xfrm>
            </p:grpSpPr>
            <p:grpSp>
              <p:nvGrpSpPr>
                <p:cNvPr id="17" name="Group 16"/>
                <p:cNvGrpSpPr/>
                <p:nvPr/>
              </p:nvGrpSpPr>
              <p:grpSpPr>
                <a:xfrm>
                  <a:off x="1140031" y="1122218"/>
                  <a:ext cx="1645176" cy="1232440"/>
                  <a:chOff x="0" y="0"/>
                  <a:chExt cx="1645176" cy="1232440"/>
                </a:xfrm>
              </p:grpSpPr>
              <p:grpSp>
                <p:nvGrpSpPr>
                  <p:cNvPr id="34" name="Group 33"/>
                  <p:cNvGrpSpPr/>
                  <p:nvPr/>
                </p:nvGrpSpPr>
                <p:grpSpPr>
                  <a:xfrm>
                    <a:off x="0" y="0"/>
                    <a:ext cx="1636231" cy="1232440"/>
                    <a:chOff x="0" y="0"/>
                    <a:chExt cx="1636231" cy="1232440"/>
                  </a:xfrm>
                </p:grpSpPr>
                <p:cxnSp>
                  <p:nvCxnSpPr>
                    <p:cNvPr id="37" name="Straight Connector 36"/>
                    <p:cNvCxnSpPr/>
                    <p:nvPr/>
                  </p:nvCxnSpPr>
                  <p:spPr>
                    <a:xfrm flipV="1">
                      <a:off x="0" y="0"/>
                      <a:ext cx="1636231" cy="12324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58140" y="285008"/>
                      <a:ext cx="526678" cy="6883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0" y="285008"/>
                      <a:ext cx="558140" cy="946184"/>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0" y="973777"/>
                      <a:ext cx="1068326" cy="25738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p:nvCxnSpPr>
                <p:spPr>
                  <a:xfrm flipV="1">
                    <a:off x="1068779" y="0"/>
                    <a:ext cx="576397" cy="97335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558140" y="0"/>
                    <a:ext cx="1086745" cy="28488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0" y="0"/>
                  <a:ext cx="3913505" cy="3492500"/>
                  <a:chOff x="0" y="0"/>
                  <a:chExt cx="3913505" cy="3492500"/>
                </a:xfrm>
              </p:grpSpPr>
              <p:grpSp>
                <p:nvGrpSpPr>
                  <p:cNvPr id="22" name="Group 21"/>
                  <p:cNvGrpSpPr>
                    <a:grpSpLocks noChangeAspect="1"/>
                  </p:cNvGrpSpPr>
                  <p:nvPr/>
                </p:nvGrpSpPr>
                <p:grpSpPr>
                  <a:xfrm>
                    <a:off x="0" y="0"/>
                    <a:ext cx="3913505" cy="3492500"/>
                    <a:chOff x="0" y="0"/>
                    <a:chExt cx="2609959" cy="2330889"/>
                  </a:xfrm>
                </p:grpSpPr>
                <p:grpSp>
                  <p:nvGrpSpPr>
                    <p:cNvPr id="28" name="Group 27"/>
                    <p:cNvGrpSpPr/>
                    <p:nvPr/>
                  </p:nvGrpSpPr>
                  <p:grpSpPr>
                    <a:xfrm>
                      <a:off x="742208" y="724395"/>
                      <a:ext cx="1137285" cy="864031"/>
                      <a:chOff x="285008" y="0"/>
                      <a:chExt cx="1137615" cy="864483"/>
                    </a:xfrm>
                  </p:grpSpPr>
                  <p:sp>
                    <p:nvSpPr>
                      <p:cNvPr id="31" name="Rectangle 30"/>
                      <p:cNvSpPr/>
                      <p:nvPr/>
                    </p:nvSpPr>
                    <p:spPr>
                      <a:xfrm>
                        <a:off x="302821" y="23751"/>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Oval 31"/>
                      <p:cNvSpPr/>
                      <p:nvPr/>
                    </p:nvSpPr>
                    <p:spPr>
                      <a:xfrm>
                        <a:off x="285008" y="819398"/>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3" name="Oval 32"/>
                      <p:cNvSpPr/>
                      <p:nvPr/>
                    </p:nvSpPr>
                    <p:spPr>
                      <a:xfrm>
                        <a:off x="1377538" y="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9" name="Arc 28"/>
                    <p:cNvSpPr>
                      <a:spLocks noChangeAspect="1"/>
                    </p:cNvSpPr>
                    <p:nvPr/>
                  </p:nvSpPr>
                  <p:spPr>
                    <a:xfrm>
                      <a:off x="0" y="831273"/>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Arc 29"/>
                    <p:cNvSpPr>
                      <a:spLocks noChangeAspect="1"/>
                    </p:cNvSpPr>
                    <p:nvPr/>
                  </p:nvSpPr>
                  <p:spPr>
                    <a:xfrm flipH="1" flipV="1">
                      <a:off x="1110343" y="0"/>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3" name="Text Box 138"/>
                  <p:cNvSpPr txBox="1"/>
                  <p:nvPr/>
                </p:nvSpPr>
                <p:spPr>
                  <a:xfrm>
                    <a:off x="902524" y="2226624"/>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24" name="Text Box 139"/>
                  <p:cNvSpPr txBox="1"/>
                  <p:nvPr/>
                </p:nvSpPr>
                <p:spPr>
                  <a:xfrm>
                    <a:off x="2784763" y="1003465"/>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25" name="Text Box 140"/>
                  <p:cNvSpPr txBox="1"/>
                  <p:nvPr/>
                </p:nvSpPr>
                <p:spPr>
                  <a:xfrm>
                    <a:off x="1822862" y="1692234"/>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sp>
                <p:nvSpPr>
                  <p:cNvPr id="26" name="Text Box 141"/>
                  <p:cNvSpPr txBox="1"/>
                  <p:nvPr/>
                </p:nvSpPr>
                <p:spPr>
                  <a:xfrm>
                    <a:off x="1472540" y="1288473"/>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P</a:t>
                    </a:r>
                    <a:endParaRPr lang="en-US" sz="1100">
                      <a:effectLst/>
                      <a:ea typeface="Calibri"/>
                      <a:cs typeface="Times New Roman"/>
                    </a:endParaRPr>
                  </a:p>
                </p:txBody>
              </p:sp>
              <p:sp>
                <p:nvSpPr>
                  <p:cNvPr id="27" name="Text Box 142"/>
                  <p:cNvSpPr txBox="1"/>
                  <p:nvPr/>
                </p:nvSpPr>
                <p:spPr>
                  <a:xfrm>
                    <a:off x="2173184" y="1929740"/>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Q</a:t>
                    </a:r>
                    <a:endParaRPr lang="en-US" sz="1100">
                      <a:effectLst/>
                      <a:ea typeface="Calibri"/>
                      <a:cs typeface="Times New Roman"/>
                    </a:endParaRPr>
                  </a:p>
                </p:txBody>
              </p:sp>
            </p:grpSp>
          </p:grpSp>
        </p:grpSp>
        <p:sp>
          <p:nvSpPr>
            <p:cNvPr id="12" name="Oval 11"/>
            <p:cNvSpPr/>
            <p:nvPr/>
          </p:nvSpPr>
          <p:spPr>
            <a:xfrm>
              <a:off x="5867400" y="2438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971800" y="4648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Rectangle 5"/>
          <p:cNvSpPr/>
          <p:nvPr/>
        </p:nvSpPr>
        <p:spPr>
          <a:xfrm>
            <a:off x="457199" y="2457271"/>
            <a:ext cx="5196211" cy="769441"/>
          </a:xfrm>
          <a:prstGeom prst="rect">
            <a:avLst/>
          </a:prstGeom>
        </p:spPr>
        <p:txBody>
          <a:bodyPr wrap="square">
            <a:spAutoFit/>
          </a:bodyPr>
          <a:lstStyle/>
          <a:p>
            <a:r>
              <a:rPr lang="en-US" sz="2200" dirty="0">
                <a:latin typeface="+mn-lt"/>
              </a:rPr>
              <a:t>The </a:t>
            </a:r>
            <a:r>
              <a:rPr lang="en-US" sz="2200" dirty="0" smtClean="0">
                <a:latin typeface="+mn-lt"/>
              </a:rPr>
              <a:t>detected area </a:t>
            </a:r>
            <a:r>
              <a:rPr lang="en-US" sz="2200" dirty="0">
                <a:latin typeface="+mn-lt"/>
              </a:rPr>
              <a:t>is comprised of the area of rhombus APBQ and </a:t>
            </a:r>
            <a:r>
              <a:rPr lang="en-US" sz="2200" dirty="0" smtClean="0">
                <a:latin typeface="+mn-lt"/>
              </a:rPr>
              <a:t>four circular sectors</a:t>
            </a:r>
            <a:r>
              <a:rPr lang="en-US" sz="2200" dirty="0">
                <a:latin typeface="+mn-lt"/>
              </a:rPr>
              <a:t>.</a:t>
            </a:r>
          </a:p>
        </p:txBody>
      </p:sp>
      <mc:AlternateContent xmlns:mc="http://schemas.openxmlformats.org/markup-compatibility/2006" xmlns:a14="http://schemas.microsoft.com/office/drawing/2010/main">
        <mc:Choice Requires="a14">
          <p:sp>
            <p:nvSpPr>
              <p:cNvPr id="41" name="Rectangle 40"/>
              <p:cNvSpPr/>
              <p:nvPr/>
            </p:nvSpPr>
            <p:spPr>
              <a:xfrm>
                <a:off x="5943600" y="3429000"/>
                <a:ext cx="3179075" cy="200894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i="1">
                          <a:latin typeface="Cambria Math"/>
                        </a:rPr>
                        <m:t>𝑚</m:t>
                      </m:r>
                      <m:r>
                        <a:rPr lang="en-US" sz="2400" i="1">
                          <a:latin typeface="Cambria Math"/>
                          <a:ea typeface="Cambria Math"/>
                        </a:rPr>
                        <m:t>∠=180−4</m:t>
                      </m:r>
                      <m:r>
                        <a:rPr lang="en-US" sz="2400" i="1">
                          <a:latin typeface="Cambria Math"/>
                        </a:rPr>
                        <m:t>𝑚</m:t>
                      </m:r>
                      <m:r>
                        <a:rPr lang="en-US" sz="2400" i="1">
                          <a:latin typeface="Cambria Math"/>
                          <a:ea typeface="Cambria Math"/>
                        </a:rPr>
                        <m:t>∠</m:t>
                      </m:r>
                      <m:r>
                        <m:rPr>
                          <m:sty m:val="p"/>
                        </m:rPr>
                        <a:rPr lang="en-US" sz="2400">
                          <a:latin typeface="Cambria Math"/>
                          <a:ea typeface="Cambria Math"/>
                        </a:rPr>
                        <m:t>PAX</m:t>
                      </m:r>
                    </m:oMath>
                  </m:oMathPara>
                </a14:m>
                <a:endParaRPr lang="en-US" sz="2400" dirty="0"/>
              </a:p>
              <a:p>
                <a:pPr/>
                <a14:m>
                  <m:oMathPara xmlns:m="http://schemas.openxmlformats.org/officeDocument/2006/math">
                    <m:oMathParaPr>
                      <m:jc m:val="centerGroup"/>
                    </m:oMathParaPr>
                    <m:oMath xmlns:m="http://schemas.openxmlformats.org/officeDocument/2006/math">
                      <m:r>
                        <a:rPr lang="en-US" sz="2400" i="1">
                          <a:latin typeface="Cambria Math"/>
                        </a:rPr>
                        <m:t>𝑚</m:t>
                      </m:r>
                      <m:r>
                        <a:rPr lang="en-US" sz="2400" i="1">
                          <a:latin typeface="Cambria Math"/>
                          <a:ea typeface="Cambria Math"/>
                        </a:rPr>
                        <m:t>∠</m:t>
                      </m:r>
                      <m:r>
                        <a:rPr lang="en-US" sz="2400" i="1">
                          <a:latin typeface="Cambria Math"/>
                          <a:ea typeface="Cambria Math"/>
                        </a:rPr>
                        <m:t>𝑃𝐴𝑋</m:t>
                      </m:r>
                      <m:r>
                        <a:rPr lang="en-US" sz="2400" i="1">
                          <a:latin typeface="Cambria Math"/>
                          <a:ea typeface="Cambria Math"/>
                        </a:rPr>
                        <m:t>=</m:t>
                      </m:r>
                      <m:func>
                        <m:funcPr>
                          <m:ctrlPr>
                            <a:rPr lang="en-US" sz="2400" i="1">
                              <a:latin typeface="Cambria Math"/>
                              <a:ea typeface="Cambria Math"/>
                            </a:rPr>
                          </m:ctrlPr>
                        </m:funcPr>
                        <m:fName>
                          <m:sSup>
                            <m:sSupPr>
                              <m:ctrlPr>
                                <a:rPr lang="en-US" sz="2400" i="1">
                                  <a:latin typeface="Cambria Math"/>
                                  <a:ea typeface="Cambria Math"/>
                                </a:rPr>
                              </m:ctrlPr>
                            </m:sSupPr>
                            <m:e>
                              <m:r>
                                <m:rPr>
                                  <m:sty m:val="p"/>
                                </m:rPr>
                                <a:rPr lang="en-US" sz="2400">
                                  <a:latin typeface="Cambria Math"/>
                                  <a:ea typeface="Cambria Math"/>
                                </a:rPr>
                                <m:t>cos</m:t>
                              </m:r>
                            </m:e>
                            <m:sup>
                              <m:r>
                                <a:rPr lang="en-US" sz="2400" i="1">
                                  <a:latin typeface="Cambria Math"/>
                                  <a:ea typeface="Cambria Math"/>
                                </a:rPr>
                                <m:t>−1</m:t>
                              </m:r>
                            </m:sup>
                          </m:sSup>
                        </m:fName>
                        <m:e>
                          <m:box>
                            <m:boxPr>
                              <m:ctrlPr>
                                <a:rPr lang="en-US" sz="2400" i="1">
                                  <a:latin typeface="Cambria Math"/>
                                  <a:ea typeface="Cambria Math"/>
                                </a:rPr>
                              </m:ctrlPr>
                            </m:boxPr>
                            <m:e>
                              <m:argPr>
                                <m:argSz m:val="-1"/>
                              </m:argPr>
                              <m:f>
                                <m:fPr>
                                  <m:ctrlPr>
                                    <a:rPr lang="en-US" sz="2400" i="1">
                                      <a:latin typeface="Cambria Math"/>
                                      <a:ea typeface="Cambria Math"/>
                                    </a:rPr>
                                  </m:ctrlPr>
                                </m:fPr>
                                <m:num>
                                  <m:r>
                                    <a:rPr lang="en-US" sz="2400" i="1">
                                      <a:latin typeface="Cambria Math"/>
                                      <a:ea typeface="Cambria Math"/>
                                    </a:rPr>
                                    <m:t>7.5</m:t>
                                  </m:r>
                                </m:num>
                                <m:den>
                                  <m:r>
                                    <a:rPr lang="en-US" sz="2400" i="1">
                                      <a:latin typeface="Cambria Math"/>
                                      <a:ea typeface="Cambria Math"/>
                                    </a:rPr>
                                    <m:t>8.4</m:t>
                                  </m:r>
                                </m:den>
                              </m:f>
                            </m:e>
                          </m:box>
                        </m:e>
                      </m:func>
                    </m:oMath>
                  </m:oMathPara>
                </a14:m>
                <a:endParaRPr lang="en-US" sz="2400" dirty="0"/>
              </a:p>
              <a:p>
                <a:pPr/>
                <a14:m>
                  <m:oMathPara xmlns:m="http://schemas.openxmlformats.org/officeDocument/2006/math">
                    <m:oMathParaPr>
                      <m:jc m:val="centerGroup"/>
                    </m:oMathParaPr>
                    <m:oMath xmlns:m="http://schemas.openxmlformats.org/officeDocument/2006/math">
                      <m:r>
                        <a:rPr lang="en-US" sz="2400" i="1">
                          <a:latin typeface="Cambria Math"/>
                        </a:rPr>
                        <m:t>𝑚</m:t>
                      </m:r>
                      <m:r>
                        <a:rPr lang="en-US" sz="2400" i="1">
                          <a:latin typeface="Cambria Math"/>
                          <a:ea typeface="Cambria Math"/>
                        </a:rPr>
                        <m:t>∠</m:t>
                      </m:r>
                      <m:r>
                        <a:rPr lang="en-US" sz="2400" i="1">
                          <a:latin typeface="Cambria Math"/>
                          <a:ea typeface="Cambria Math"/>
                        </a:rPr>
                        <m:t>𝑃𝐴𝑋</m:t>
                      </m:r>
                      <m:r>
                        <a:rPr lang="en-US" sz="2400" i="1">
                          <a:latin typeface="Cambria Math"/>
                          <a:ea typeface="Cambria Math"/>
                        </a:rPr>
                        <m:t>≈26.77</m:t>
                      </m:r>
                    </m:oMath>
                  </m:oMathPara>
                </a14:m>
                <a:endParaRPr lang="en-US" sz="2400" dirty="0"/>
              </a:p>
              <a:p>
                <a:pPr/>
                <a14:m>
                  <m:oMathPara xmlns:m="http://schemas.openxmlformats.org/officeDocument/2006/math">
                    <m:oMathParaPr>
                      <m:jc m:val="centerGroup"/>
                    </m:oMathParaPr>
                    <m:oMath xmlns:m="http://schemas.openxmlformats.org/officeDocument/2006/math">
                      <m:r>
                        <a:rPr lang="en-US" sz="2400" i="1">
                          <a:latin typeface="Cambria Math"/>
                        </a:rPr>
                        <m:t>𝑚</m:t>
                      </m:r>
                      <m:r>
                        <a:rPr lang="en-US" sz="2400" i="1">
                          <a:latin typeface="Cambria Math"/>
                          <a:ea typeface="Cambria Math"/>
                        </a:rPr>
                        <m:t>∠≈180−4∙26.77</m:t>
                      </m:r>
                    </m:oMath>
                  </m:oMathPara>
                </a14:m>
                <a:endParaRPr lang="en-US" sz="2400" dirty="0"/>
              </a:p>
              <a:p>
                <a:pPr/>
                <a14:m>
                  <m:oMathPara xmlns:m="http://schemas.openxmlformats.org/officeDocument/2006/math">
                    <m:oMathParaPr>
                      <m:jc m:val="centerGroup"/>
                    </m:oMathParaPr>
                    <m:oMath xmlns:m="http://schemas.openxmlformats.org/officeDocument/2006/math">
                      <m:r>
                        <a:rPr lang="en-US" sz="2400" i="1">
                          <a:latin typeface="Cambria Math"/>
                        </a:rPr>
                        <m:t>𝑚</m:t>
                      </m:r>
                      <m:r>
                        <a:rPr lang="en-US" sz="2400" i="1">
                          <a:latin typeface="Cambria Math"/>
                          <a:ea typeface="Cambria Math"/>
                        </a:rPr>
                        <m:t>∠≈72.92</m:t>
                      </m:r>
                    </m:oMath>
                  </m:oMathPara>
                </a14:m>
                <a:endParaRPr lang="en-US" sz="2400" dirty="0"/>
              </a:p>
            </p:txBody>
          </p:sp>
        </mc:Choice>
        <mc:Fallback xmlns="">
          <p:sp>
            <p:nvSpPr>
              <p:cNvPr id="41" name="Rectangle 40"/>
              <p:cNvSpPr>
                <a:spLocks noRot="1" noChangeAspect="1" noMove="1" noResize="1" noEditPoints="1" noAdjustHandles="1" noChangeArrowheads="1" noChangeShapeType="1" noTextEdit="1"/>
              </p:cNvSpPr>
              <p:nvPr/>
            </p:nvSpPr>
            <p:spPr>
              <a:xfrm>
                <a:off x="5943600" y="3429000"/>
                <a:ext cx="3179075" cy="2008948"/>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457200" y="3232878"/>
                <a:ext cx="2667000" cy="134928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rPr>
                        <m:t>=</m:t>
                      </m:r>
                      <m:box>
                        <m:boxPr>
                          <m:ctrlPr>
                            <a:rPr lang="en-US" sz="2400" i="1">
                              <a:latin typeface="Cambria Math"/>
                            </a:rPr>
                          </m:ctrlPr>
                        </m:boxPr>
                        <m:e>
                          <m:argPr>
                            <m:argSz m:val="-1"/>
                          </m:argPr>
                          <m:f>
                            <m:fPr>
                              <m:ctrlPr>
                                <a:rPr lang="en-US" sz="2400" i="1">
                                  <a:latin typeface="Cambria Math"/>
                                </a:rPr>
                              </m:ctrlPr>
                            </m:fPr>
                            <m:num>
                              <m:r>
                                <a:rPr lang="en-US" sz="2400" i="1">
                                  <a:latin typeface="Cambria Math"/>
                                </a:rPr>
                                <m:t>1</m:t>
                              </m:r>
                            </m:num>
                            <m:den>
                              <m:r>
                                <a:rPr lang="en-US" sz="2400" i="1">
                                  <a:latin typeface="Cambria Math"/>
                                </a:rPr>
                                <m:t>2</m:t>
                              </m:r>
                            </m:den>
                          </m:f>
                          <m:r>
                            <a:rPr lang="en-US" sz="2400" i="1">
                              <a:latin typeface="Cambria Math"/>
                              <a:ea typeface="Cambria Math"/>
                            </a:rPr>
                            <m:t>∙</m:t>
                          </m:r>
                          <m:r>
                            <a:rPr lang="en-US" sz="2400" i="1">
                              <a:latin typeface="Cambria Math"/>
                            </a:rPr>
                            <m:t>𝑃𝑄</m:t>
                          </m:r>
                          <m:r>
                            <a:rPr lang="en-US" sz="2400" i="1">
                              <a:latin typeface="Cambria Math"/>
                              <a:ea typeface="Cambria Math"/>
                            </a:rPr>
                            <m:t>∙</m:t>
                          </m:r>
                          <m:r>
                            <a:rPr lang="en-US" sz="2400" i="1">
                              <a:latin typeface="Cambria Math"/>
                              <a:ea typeface="Cambria Math"/>
                            </a:rPr>
                            <m:t>𝐴𝐵</m:t>
                          </m:r>
                        </m:e>
                      </m:box>
                    </m:oMath>
                  </m:oMathPara>
                </a14:m>
                <a:endParaRPr lang="en-US" sz="2400" dirty="0"/>
              </a:p>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ea typeface="Cambria Math"/>
                        </a:rPr>
                        <m:t>≈</m:t>
                      </m:r>
                      <m:box>
                        <m:boxPr>
                          <m:ctrlPr>
                            <a:rPr lang="en-US" sz="2400" i="1">
                              <a:latin typeface="Cambria Math"/>
                            </a:rPr>
                          </m:ctrlPr>
                        </m:boxPr>
                        <m:e>
                          <m:argPr>
                            <m:argSz m:val="-1"/>
                          </m:argPr>
                          <m:f>
                            <m:fPr>
                              <m:ctrlPr>
                                <a:rPr lang="en-US" sz="2400" i="1">
                                  <a:latin typeface="Cambria Math"/>
                                </a:rPr>
                              </m:ctrlPr>
                            </m:fPr>
                            <m:num>
                              <m:r>
                                <a:rPr lang="en-US" sz="2400" i="1">
                                  <a:latin typeface="Cambria Math"/>
                                </a:rPr>
                                <m:t>1</m:t>
                              </m:r>
                            </m:num>
                            <m:den>
                              <m:r>
                                <a:rPr lang="en-US" sz="2400" i="1">
                                  <a:latin typeface="Cambria Math"/>
                                </a:rPr>
                                <m:t>2</m:t>
                              </m:r>
                            </m:den>
                          </m:f>
                          <m:r>
                            <a:rPr lang="en-US" sz="2400" i="1">
                              <a:latin typeface="Cambria Math"/>
                              <a:ea typeface="Cambria Math"/>
                            </a:rPr>
                            <m:t>∙</m:t>
                          </m:r>
                          <m:r>
                            <a:rPr lang="en-US" sz="2400" i="1">
                              <a:latin typeface="Cambria Math"/>
                            </a:rPr>
                            <m:t>7.56</m:t>
                          </m:r>
                          <m:r>
                            <a:rPr lang="en-US" sz="2400" i="1">
                              <a:latin typeface="Cambria Math"/>
                              <a:ea typeface="Cambria Math"/>
                            </a:rPr>
                            <m:t>∙15</m:t>
                          </m:r>
                        </m:e>
                      </m:box>
                    </m:oMath>
                  </m:oMathPara>
                </a14:m>
                <a:endParaRPr lang="en-US" sz="2400" dirty="0"/>
              </a:p>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ea typeface="Cambria Math"/>
                        </a:rPr>
                        <m:t>≈56.7</m:t>
                      </m:r>
                    </m:oMath>
                  </m:oMathPara>
                </a14:m>
                <a:endParaRPr lang="en-US" sz="2400" dirty="0"/>
              </a:p>
            </p:txBody>
          </p:sp>
        </mc:Choice>
        <mc:Fallback xmlns="">
          <p:sp>
            <p:nvSpPr>
              <p:cNvPr id="7" name="Rectangle 6"/>
              <p:cNvSpPr>
                <a:spLocks noRot="1" noChangeAspect="1" noMove="1" noResize="1" noEditPoints="1" noAdjustHandles="1" noChangeArrowheads="1" noChangeShapeType="1" noTextEdit="1"/>
              </p:cNvSpPr>
              <p:nvPr/>
            </p:nvSpPr>
            <p:spPr>
              <a:xfrm>
                <a:off x="457200" y="3232878"/>
                <a:ext cx="2667000" cy="1349280"/>
              </a:xfrm>
              <a:prstGeom prst="rect">
                <a:avLst/>
              </a:prstGeom>
              <a:blipFill rotWithShape="1">
                <a:blip r:embed="rId5"/>
                <a:stretch>
                  <a:fillRect l="-457" b="-22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Box 41"/>
              <p:cNvSpPr txBox="1"/>
              <p:nvPr/>
            </p:nvSpPr>
            <p:spPr>
              <a:xfrm>
                <a:off x="2971800" y="3297936"/>
                <a:ext cx="3013454" cy="181479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a:rPr>
                          </m:ctrlPr>
                        </m:sSubPr>
                        <m:e>
                          <m:r>
                            <a:rPr lang="en-US" sz="2400" b="0" i="1" smtClean="0">
                              <a:latin typeface="Cambria Math"/>
                            </a:rPr>
                            <m:t>𝐴</m:t>
                          </m:r>
                        </m:e>
                        <m:sub>
                          <m:r>
                            <a:rPr lang="en-US" sz="2400" i="1" smtClean="0">
                              <a:latin typeface="Cambria Math"/>
                              <a:ea typeface="Cambria Math"/>
                            </a:rPr>
                            <m:t>↶</m:t>
                          </m:r>
                        </m:sub>
                      </m:sSub>
                      <m:r>
                        <a:rPr lang="en-US" sz="2400" b="0" i="1" smtClean="0">
                          <a:latin typeface="Cambria Math"/>
                        </a:rPr>
                        <m:t>=</m:t>
                      </m:r>
                      <m:f>
                        <m:fPr>
                          <m:ctrlPr>
                            <a:rPr lang="en-US" sz="2400" b="0" i="1" smtClean="0">
                              <a:latin typeface="Cambria Math"/>
                            </a:rPr>
                          </m:ctrlPr>
                        </m:fPr>
                        <m:num>
                          <m:r>
                            <a:rPr lang="en-US" sz="2400" b="0" i="1" smtClean="0">
                              <a:latin typeface="Cambria Math"/>
                            </a:rPr>
                            <m:t>𝑚</m:t>
                          </m:r>
                          <m:r>
                            <a:rPr lang="en-US" sz="2400" b="0" i="1" smtClean="0">
                              <a:latin typeface="Cambria Math"/>
                              <a:ea typeface="Cambria Math"/>
                            </a:rPr>
                            <m:t>∠</m:t>
                          </m:r>
                        </m:num>
                        <m:den>
                          <m:r>
                            <a:rPr lang="en-US" sz="2400" b="0" i="1" smtClean="0">
                              <a:latin typeface="Cambria Math"/>
                            </a:rPr>
                            <m:t>360</m:t>
                          </m:r>
                        </m:den>
                      </m:f>
                      <m:r>
                        <a:rPr lang="en-US" sz="2400" b="0" i="1" smtClean="0">
                          <a:latin typeface="Cambria Math"/>
                          <a:ea typeface="Cambria Math"/>
                        </a:rPr>
                        <m:t>∙</m:t>
                      </m:r>
                      <m:r>
                        <a:rPr lang="en-US" sz="2400" b="0" i="1" smtClean="0">
                          <a:latin typeface="Cambria Math"/>
                          <a:ea typeface="Cambria Math"/>
                        </a:rPr>
                        <m:t>𝜋</m:t>
                      </m:r>
                      <m:r>
                        <a:rPr lang="en-US" sz="2400" b="0" i="1" smtClean="0">
                          <a:latin typeface="Cambria Math"/>
                          <a:ea typeface="Cambria Math"/>
                        </a:rPr>
                        <m:t>∙</m:t>
                      </m:r>
                      <m:sSup>
                        <m:sSupPr>
                          <m:ctrlPr>
                            <a:rPr lang="en-US" sz="2400" b="0" i="1" smtClean="0">
                              <a:latin typeface="Cambria Math"/>
                              <a:ea typeface="Cambria Math"/>
                            </a:rPr>
                          </m:ctrlPr>
                        </m:sSupPr>
                        <m:e>
                          <m:r>
                            <a:rPr lang="en-US" sz="2400" b="0" i="1" smtClean="0">
                              <a:latin typeface="Cambria Math"/>
                              <a:ea typeface="Cambria Math"/>
                            </a:rPr>
                            <m:t>8.4</m:t>
                          </m:r>
                        </m:e>
                        <m:sup>
                          <m:r>
                            <a:rPr lang="en-US" sz="2400" b="0" i="1" smtClean="0">
                              <a:latin typeface="Cambria Math"/>
                              <a:ea typeface="Cambria Math"/>
                            </a:rPr>
                            <m:t>2</m:t>
                          </m:r>
                        </m:sup>
                      </m:sSup>
                    </m:oMath>
                  </m:oMathPara>
                </a14:m>
                <a:endParaRPr lang="en-US" sz="2400" dirty="0" smtClean="0"/>
              </a:p>
              <a:p>
                <a:pPr/>
                <a14:m>
                  <m:oMathPara xmlns:m="http://schemas.openxmlformats.org/officeDocument/2006/math">
                    <m:oMathParaPr>
                      <m:jc m:val="centerGroup"/>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m:t>
                          </m:r>
                        </m:sub>
                      </m:sSub>
                      <m:r>
                        <a:rPr lang="en-US" sz="2400" i="1" smtClean="0">
                          <a:latin typeface="Cambria Math"/>
                          <a:ea typeface="Cambria Math"/>
                        </a:rPr>
                        <m:t>≈</m:t>
                      </m:r>
                      <m:f>
                        <m:fPr>
                          <m:ctrlPr>
                            <a:rPr lang="en-US" sz="2400" i="1">
                              <a:latin typeface="Cambria Math"/>
                            </a:rPr>
                          </m:ctrlPr>
                        </m:fPr>
                        <m:num>
                          <m:r>
                            <a:rPr lang="en-US" sz="2400" b="0" i="1" smtClean="0">
                              <a:latin typeface="Cambria Math"/>
                            </a:rPr>
                            <m:t>72.92</m:t>
                          </m:r>
                        </m:num>
                        <m:den>
                          <m:r>
                            <a:rPr lang="en-US" sz="2400" i="1">
                              <a:latin typeface="Cambria Math"/>
                            </a:rPr>
                            <m:t>360</m:t>
                          </m:r>
                        </m:den>
                      </m:f>
                      <m:r>
                        <a:rPr lang="en-US" sz="2400" i="1">
                          <a:latin typeface="Cambria Math"/>
                          <a:ea typeface="Cambria Math"/>
                        </a:rPr>
                        <m:t>∙</m:t>
                      </m:r>
                      <m:r>
                        <a:rPr lang="en-US" sz="2400" i="1">
                          <a:latin typeface="Cambria Math"/>
                          <a:ea typeface="Cambria Math"/>
                        </a:rPr>
                        <m:t>𝜋</m:t>
                      </m:r>
                      <m:r>
                        <a:rPr lang="en-US" sz="2400" i="1">
                          <a:latin typeface="Cambria Math"/>
                          <a:ea typeface="Cambria Math"/>
                        </a:rPr>
                        <m:t>∙</m:t>
                      </m:r>
                      <m:sSup>
                        <m:sSupPr>
                          <m:ctrlPr>
                            <a:rPr lang="en-US" sz="2400" i="1">
                              <a:latin typeface="Cambria Math"/>
                              <a:ea typeface="Cambria Math"/>
                            </a:rPr>
                          </m:ctrlPr>
                        </m:sSupPr>
                        <m:e>
                          <m:r>
                            <a:rPr lang="en-US" sz="2400" i="1">
                              <a:latin typeface="Cambria Math"/>
                              <a:ea typeface="Cambria Math"/>
                            </a:rPr>
                            <m:t>8.4</m:t>
                          </m:r>
                        </m:e>
                        <m:sup>
                          <m:r>
                            <a:rPr lang="en-US" sz="2400" i="1">
                              <a:latin typeface="Cambria Math"/>
                              <a:ea typeface="Cambria Math"/>
                            </a:rPr>
                            <m:t>2</m:t>
                          </m:r>
                        </m:sup>
                      </m:sSup>
                    </m:oMath>
                  </m:oMathPara>
                </a14:m>
                <a:endParaRPr lang="en-US" sz="2400" dirty="0" smtClean="0"/>
              </a:p>
              <a:p>
                <a:pPr/>
                <a14:m>
                  <m:oMathPara xmlns:m="http://schemas.openxmlformats.org/officeDocument/2006/math">
                    <m:oMathParaPr>
                      <m:jc m:val="centerGroup"/>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m:t>
                          </m:r>
                        </m:sub>
                      </m:sSub>
                      <m:r>
                        <a:rPr lang="en-US" sz="2400" i="1">
                          <a:latin typeface="Cambria Math"/>
                          <a:ea typeface="Cambria Math"/>
                        </a:rPr>
                        <m:t>≈</m:t>
                      </m:r>
                      <m:r>
                        <a:rPr lang="en-US" sz="2400" b="0" i="1" smtClean="0">
                          <a:latin typeface="Cambria Math"/>
                          <a:ea typeface="Cambria Math"/>
                        </a:rPr>
                        <m:t>44.90</m:t>
                      </m:r>
                    </m:oMath>
                  </m:oMathPara>
                </a14:m>
                <a:endParaRPr lang="en-US" sz="2400" dirty="0"/>
              </a:p>
            </p:txBody>
          </p:sp>
        </mc:Choice>
        <mc:Fallback xmlns="">
          <p:sp>
            <p:nvSpPr>
              <p:cNvPr id="42" name="TextBox 41"/>
              <p:cNvSpPr txBox="1">
                <a:spLocks noRot="1" noChangeAspect="1" noMove="1" noResize="1" noEditPoints="1" noAdjustHandles="1" noChangeArrowheads="1" noChangeShapeType="1" noTextEdit="1"/>
              </p:cNvSpPr>
              <p:nvPr/>
            </p:nvSpPr>
            <p:spPr>
              <a:xfrm>
                <a:off x="2971800" y="3297936"/>
                <a:ext cx="3013454" cy="1814792"/>
              </a:xfrm>
              <a:prstGeom prst="rect">
                <a:avLst/>
              </a:prstGeom>
              <a:blipFill rotWithShape="1">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5417926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295400"/>
            <a:ext cx="8686800" cy="1752600"/>
          </a:xfrm>
        </p:spPr>
        <p:txBody>
          <a:bodyPr/>
          <a:lstStyle/>
          <a:p>
            <a:pPr>
              <a:buFont typeface="Wingdings" pitchFamily="2" charset="2"/>
              <a:buChar char="Ø"/>
            </a:pPr>
            <a:r>
              <a:rPr lang="en-US" sz="2800" dirty="0" smtClean="0"/>
              <a:t>Question:  Will students have to calculate arc length (and get a numeric answer) or just have an understanding that arc length is part of the circumference?</a:t>
            </a:r>
            <a:endParaRPr lang="en-US" sz="28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58565" y="2971800"/>
            <a:ext cx="2785035" cy="2663190"/>
          </a:xfrm>
          <a:prstGeom prst="rect">
            <a:avLst/>
          </a:prstGeom>
        </p:spPr>
      </p:pic>
    </p:spTree>
    <p:extLst>
      <p:ext uri="{BB962C8B-B14F-4D97-AF65-F5344CB8AC3E}">
        <p14:creationId xmlns:p14="http://schemas.microsoft.com/office/powerpoint/2010/main" val="2829775753"/>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4343400"/>
          </a:xfrm>
        </p:spPr>
        <p:txBody>
          <a:bodyPr/>
          <a:lstStyle/>
          <a:p>
            <a:r>
              <a:rPr lang="en-US" sz="2200" dirty="0">
                <a:solidFill>
                  <a:schemeClr val="tx1"/>
                </a:solidFill>
              </a:rPr>
              <a:t>Computing the area detected if </a:t>
            </a:r>
            <a:r>
              <a:rPr lang="en-US" sz="2200" dirty="0" err="1">
                <a:solidFill>
                  <a:schemeClr val="tx1"/>
                </a:solidFill>
              </a:rPr>
              <a:t>Selina</a:t>
            </a:r>
            <a:r>
              <a:rPr lang="en-US" sz="2200" dirty="0">
                <a:solidFill>
                  <a:schemeClr val="tx1"/>
                </a:solidFill>
              </a:rPr>
              <a:t> places one of  the motion detectors on the back left corner of her house and the other on a pole which is located in the back right corner of the backyard.</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5" name="Group 4"/>
          <p:cNvGrpSpPr/>
          <p:nvPr/>
        </p:nvGrpSpPr>
        <p:grpSpPr>
          <a:xfrm>
            <a:off x="5653411" y="838200"/>
            <a:ext cx="4023989" cy="3661668"/>
            <a:chOff x="1052822" y="572892"/>
            <a:chExt cx="6871978" cy="6132708"/>
          </a:xfrm>
        </p:grpSpPr>
        <p:grpSp>
          <p:nvGrpSpPr>
            <p:cNvPr id="14" name="Group 13"/>
            <p:cNvGrpSpPr/>
            <p:nvPr/>
          </p:nvGrpSpPr>
          <p:grpSpPr>
            <a:xfrm>
              <a:off x="1052822" y="572892"/>
              <a:ext cx="6871978" cy="6132708"/>
              <a:chOff x="0" y="0"/>
              <a:chExt cx="3913505" cy="3492500"/>
            </a:xfrm>
          </p:grpSpPr>
          <p:sp>
            <p:nvSpPr>
              <p:cNvPr id="15" name="Rectangle 14"/>
              <p:cNvSpPr/>
              <p:nvPr/>
            </p:nvSpPr>
            <p:spPr>
              <a:xfrm>
                <a:off x="958850" y="1003300"/>
                <a:ext cx="2002113" cy="14599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6" name="Group 15"/>
              <p:cNvGrpSpPr/>
              <p:nvPr/>
            </p:nvGrpSpPr>
            <p:grpSpPr>
              <a:xfrm>
                <a:off x="0" y="0"/>
                <a:ext cx="3913505" cy="3492500"/>
                <a:chOff x="0" y="0"/>
                <a:chExt cx="3913505" cy="3492500"/>
              </a:xfrm>
            </p:grpSpPr>
            <p:grpSp>
              <p:nvGrpSpPr>
                <p:cNvPr id="17" name="Group 16"/>
                <p:cNvGrpSpPr/>
                <p:nvPr/>
              </p:nvGrpSpPr>
              <p:grpSpPr>
                <a:xfrm>
                  <a:off x="1140031" y="1122218"/>
                  <a:ext cx="1645176" cy="1232440"/>
                  <a:chOff x="0" y="0"/>
                  <a:chExt cx="1645176" cy="1232440"/>
                </a:xfrm>
              </p:grpSpPr>
              <p:grpSp>
                <p:nvGrpSpPr>
                  <p:cNvPr id="34" name="Group 33"/>
                  <p:cNvGrpSpPr/>
                  <p:nvPr/>
                </p:nvGrpSpPr>
                <p:grpSpPr>
                  <a:xfrm>
                    <a:off x="0" y="0"/>
                    <a:ext cx="1636231" cy="1232440"/>
                    <a:chOff x="0" y="0"/>
                    <a:chExt cx="1636231" cy="1232440"/>
                  </a:xfrm>
                </p:grpSpPr>
                <p:cxnSp>
                  <p:nvCxnSpPr>
                    <p:cNvPr id="37" name="Straight Connector 36"/>
                    <p:cNvCxnSpPr/>
                    <p:nvPr/>
                  </p:nvCxnSpPr>
                  <p:spPr>
                    <a:xfrm flipV="1">
                      <a:off x="0" y="0"/>
                      <a:ext cx="1636231" cy="12324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58140" y="285008"/>
                      <a:ext cx="526678" cy="6883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0" y="285008"/>
                      <a:ext cx="558140" cy="946184"/>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0" y="973777"/>
                      <a:ext cx="1068326" cy="25738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p:nvCxnSpPr>
                <p:spPr>
                  <a:xfrm flipV="1">
                    <a:off x="1068779" y="0"/>
                    <a:ext cx="576397" cy="97335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558140" y="0"/>
                    <a:ext cx="1086745" cy="28488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0" y="0"/>
                  <a:ext cx="3913505" cy="3492500"/>
                  <a:chOff x="0" y="0"/>
                  <a:chExt cx="3913505" cy="3492500"/>
                </a:xfrm>
              </p:grpSpPr>
              <p:grpSp>
                <p:nvGrpSpPr>
                  <p:cNvPr id="22" name="Group 21"/>
                  <p:cNvGrpSpPr>
                    <a:grpSpLocks noChangeAspect="1"/>
                  </p:cNvGrpSpPr>
                  <p:nvPr/>
                </p:nvGrpSpPr>
                <p:grpSpPr>
                  <a:xfrm>
                    <a:off x="0" y="0"/>
                    <a:ext cx="3913505" cy="3492500"/>
                    <a:chOff x="0" y="0"/>
                    <a:chExt cx="2609959" cy="2330889"/>
                  </a:xfrm>
                </p:grpSpPr>
                <p:grpSp>
                  <p:nvGrpSpPr>
                    <p:cNvPr id="28" name="Group 27"/>
                    <p:cNvGrpSpPr/>
                    <p:nvPr/>
                  </p:nvGrpSpPr>
                  <p:grpSpPr>
                    <a:xfrm>
                      <a:off x="742208" y="724395"/>
                      <a:ext cx="1137285" cy="864031"/>
                      <a:chOff x="285008" y="0"/>
                      <a:chExt cx="1137615" cy="864483"/>
                    </a:xfrm>
                  </p:grpSpPr>
                  <p:sp>
                    <p:nvSpPr>
                      <p:cNvPr id="31" name="Rectangle 30"/>
                      <p:cNvSpPr/>
                      <p:nvPr/>
                    </p:nvSpPr>
                    <p:spPr>
                      <a:xfrm>
                        <a:off x="302821" y="23751"/>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Oval 31"/>
                      <p:cNvSpPr/>
                      <p:nvPr/>
                    </p:nvSpPr>
                    <p:spPr>
                      <a:xfrm>
                        <a:off x="285008" y="819398"/>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3" name="Oval 32"/>
                      <p:cNvSpPr/>
                      <p:nvPr/>
                    </p:nvSpPr>
                    <p:spPr>
                      <a:xfrm>
                        <a:off x="1377538" y="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9" name="Arc 28"/>
                    <p:cNvSpPr>
                      <a:spLocks noChangeAspect="1"/>
                    </p:cNvSpPr>
                    <p:nvPr/>
                  </p:nvSpPr>
                  <p:spPr>
                    <a:xfrm>
                      <a:off x="0" y="831273"/>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Arc 29"/>
                    <p:cNvSpPr>
                      <a:spLocks noChangeAspect="1"/>
                    </p:cNvSpPr>
                    <p:nvPr/>
                  </p:nvSpPr>
                  <p:spPr>
                    <a:xfrm flipH="1" flipV="1">
                      <a:off x="1110343" y="0"/>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3" name="Text Box 138"/>
                  <p:cNvSpPr txBox="1"/>
                  <p:nvPr/>
                </p:nvSpPr>
                <p:spPr>
                  <a:xfrm>
                    <a:off x="902524" y="2226624"/>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24" name="Text Box 139"/>
                  <p:cNvSpPr txBox="1"/>
                  <p:nvPr/>
                </p:nvSpPr>
                <p:spPr>
                  <a:xfrm>
                    <a:off x="2784763" y="1003465"/>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25" name="Text Box 140"/>
                  <p:cNvSpPr txBox="1"/>
                  <p:nvPr/>
                </p:nvSpPr>
                <p:spPr>
                  <a:xfrm>
                    <a:off x="1822862" y="1692234"/>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sp>
                <p:nvSpPr>
                  <p:cNvPr id="26" name="Text Box 141"/>
                  <p:cNvSpPr txBox="1"/>
                  <p:nvPr/>
                </p:nvSpPr>
                <p:spPr>
                  <a:xfrm>
                    <a:off x="1472540" y="1288473"/>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P</a:t>
                    </a:r>
                    <a:endParaRPr lang="en-US" sz="1100">
                      <a:effectLst/>
                      <a:ea typeface="Calibri"/>
                      <a:cs typeface="Times New Roman"/>
                    </a:endParaRPr>
                  </a:p>
                </p:txBody>
              </p:sp>
              <p:sp>
                <p:nvSpPr>
                  <p:cNvPr id="27" name="Text Box 142"/>
                  <p:cNvSpPr txBox="1"/>
                  <p:nvPr/>
                </p:nvSpPr>
                <p:spPr>
                  <a:xfrm>
                    <a:off x="2173184" y="1929740"/>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Q</a:t>
                    </a:r>
                    <a:endParaRPr lang="en-US" sz="1100">
                      <a:effectLst/>
                      <a:ea typeface="Calibri"/>
                      <a:cs typeface="Times New Roman"/>
                    </a:endParaRPr>
                  </a:p>
                </p:txBody>
              </p:sp>
            </p:grpSp>
          </p:grpSp>
        </p:grpSp>
        <p:sp>
          <p:nvSpPr>
            <p:cNvPr id="12" name="Oval 11"/>
            <p:cNvSpPr/>
            <p:nvPr/>
          </p:nvSpPr>
          <p:spPr>
            <a:xfrm>
              <a:off x="5867400" y="2438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971800" y="4648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Rectangle 5"/>
          <p:cNvSpPr/>
          <p:nvPr/>
        </p:nvSpPr>
        <p:spPr>
          <a:xfrm>
            <a:off x="457199" y="2457271"/>
            <a:ext cx="5196211" cy="769441"/>
          </a:xfrm>
          <a:prstGeom prst="rect">
            <a:avLst/>
          </a:prstGeom>
        </p:spPr>
        <p:txBody>
          <a:bodyPr wrap="square">
            <a:spAutoFit/>
          </a:bodyPr>
          <a:lstStyle/>
          <a:p>
            <a:r>
              <a:rPr lang="en-US" sz="2200" dirty="0">
                <a:latin typeface="+mn-lt"/>
              </a:rPr>
              <a:t>The </a:t>
            </a:r>
            <a:r>
              <a:rPr lang="en-US" sz="2200" dirty="0" smtClean="0">
                <a:latin typeface="+mn-lt"/>
              </a:rPr>
              <a:t>detected area </a:t>
            </a:r>
            <a:r>
              <a:rPr lang="en-US" sz="2200" dirty="0">
                <a:latin typeface="+mn-lt"/>
              </a:rPr>
              <a:t>is comprised of the area of rhombus APBQ and </a:t>
            </a:r>
            <a:r>
              <a:rPr lang="en-US" sz="2200" dirty="0" smtClean="0">
                <a:latin typeface="+mn-lt"/>
              </a:rPr>
              <a:t>four circular sectors</a:t>
            </a:r>
            <a:r>
              <a:rPr lang="en-US" sz="2200" dirty="0">
                <a:latin typeface="+mn-lt"/>
              </a:rPr>
              <a:t>.</a:t>
            </a:r>
          </a:p>
        </p:txBody>
      </p:sp>
      <mc:AlternateContent xmlns:mc="http://schemas.openxmlformats.org/markup-compatibility/2006" xmlns:a14="http://schemas.microsoft.com/office/drawing/2010/main">
        <mc:Choice Requires="a14">
          <p:sp>
            <p:nvSpPr>
              <p:cNvPr id="41" name="Rectangle 40"/>
              <p:cNvSpPr/>
              <p:nvPr/>
            </p:nvSpPr>
            <p:spPr>
              <a:xfrm>
                <a:off x="5943600" y="3429000"/>
                <a:ext cx="2661178" cy="83099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i="1">
                          <a:latin typeface="Cambria Math"/>
                        </a:rPr>
                        <m:t>𝐴</m:t>
                      </m:r>
                      <m:r>
                        <a:rPr lang="en-US" sz="2400" i="1">
                          <a:latin typeface="Cambria Math"/>
                          <a:ea typeface="Cambria Math"/>
                        </a:rPr>
                        <m:t>≈56.7+44.9</m:t>
                      </m:r>
                    </m:oMath>
                  </m:oMathPara>
                </a14:m>
                <a:endParaRPr lang="en-US" sz="2400" dirty="0"/>
              </a:p>
              <a:p>
                <a14:m>
                  <m:oMath xmlns:m="http://schemas.openxmlformats.org/officeDocument/2006/math">
                    <m:r>
                      <a:rPr lang="en-US" sz="2400" i="1">
                        <a:latin typeface="Cambria Math"/>
                      </a:rPr>
                      <m:t>   </m:t>
                    </m:r>
                    <m:r>
                      <a:rPr lang="en-US" sz="2400" i="1">
                        <a:latin typeface="Cambria Math"/>
                      </a:rPr>
                      <m:t>𝐴</m:t>
                    </m:r>
                    <m:r>
                      <a:rPr lang="en-US" sz="2400" i="1">
                        <a:latin typeface="Cambria Math"/>
                        <a:ea typeface="Cambria Math"/>
                      </a:rPr>
                      <m:t>≈101.6</m:t>
                    </m:r>
                  </m:oMath>
                </a14:m>
                <a:r>
                  <a:rPr lang="en-US" sz="2400" dirty="0"/>
                  <a:t> </a:t>
                </a:r>
                <a14:m>
                  <m:oMath xmlns:m="http://schemas.openxmlformats.org/officeDocument/2006/math">
                    <m:r>
                      <a:rPr lang="en-US" sz="2400" i="1">
                        <a:latin typeface="Cambria Math" pitchFamily="18" charset="0"/>
                        <a:ea typeface="Cambria Math" pitchFamily="18" charset="0"/>
                      </a:rPr>
                      <m:t>𝑚</m:t>
                    </m:r>
                    <m:r>
                      <a:rPr lang="en-US" sz="2400" i="1">
                        <a:latin typeface="Cambria Math" pitchFamily="18" charset="0"/>
                        <a:ea typeface="Cambria Math" pitchFamily="18" charset="0"/>
                      </a:rPr>
                      <m:t> </m:t>
                    </m:r>
                  </m:oMath>
                </a14:m>
                <a:r>
                  <a:rPr lang="en-US" sz="2400" baseline="30000" dirty="0"/>
                  <a:t>2</a:t>
                </a:r>
                <a:endParaRPr lang="en-US" sz="2400" dirty="0"/>
              </a:p>
            </p:txBody>
          </p:sp>
        </mc:Choice>
        <mc:Fallback xmlns="">
          <p:sp>
            <p:nvSpPr>
              <p:cNvPr id="41" name="Rectangle 40"/>
              <p:cNvSpPr>
                <a:spLocks noRot="1" noChangeAspect="1" noMove="1" noResize="1" noEditPoints="1" noAdjustHandles="1" noChangeArrowheads="1" noChangeShapeType="1" noTextEdit="1"/>
              </p:cNvSpPr>
              <p:nvPr/>
            </p:nvSpPr>
            <p:spPr>
              <a:xfrm>
                <a:off x="5943600" y="3429000"/>
                <a:ext cx="2661178" cy="830997"/>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457200" y="3232878"/>
                <a:ext cx="2667000" cy="134928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rPr>
                        <m:t>=</m:t>
                      </m:r>
                      <m:box>
                        <m:boxPr>
                          <m:ctrlPr>
                            <a:rPr lang="en-US" sz="2400" i="1">
                              <a:latin typeface="Cambria Math"/>
                            </a:rPr>
                          </m:ctrlPr>
                        </m:boxPr>
                        <m:e>
                          <m:argPr>
                            <m:argSz m:val="-1"/>
                          </m:argPr>
                          <m:f>
                            <m:fPr>
                              <m:ctrlPr>
                                <a:rPr lang="en-US" sz="2400" i="1">
                                  <a:latin typeface="Cambria Math"/>
                                </a:rPr>
                              </m:ctrlPr>
                            </m:fPr>
                            <m:num>
                              <m:r>
                                <a:rPr lang="en-US" sz="2400" i="1">
                                  <a:latin typeface="Cambria Math"/>
                                </a:rPr>
                                <m:t>1</m:t>
                              </m:r>
                            </m:num>
                            <m:den>
                              <m:r>
                                <a:rPr lang="en-US" sz="2400" i="1">
                                  <a:latin typeface="Cambria Math"/>
                                </a:rPr>
                                <m:t>2</m:t>
                              </m:r>
                            </m:den>
                          </m:f>
                          <m:r>
                            <a:rPr lang="en-US" sz="2400" i="1">
                              <a:latin typeface="Cambria Math"/>
                              <a:ea typeface="Cambria Math"/>
                            </a:rPr>
                            <m:t>∙</m:t>
                          </m:r>
                          <m:r>
                            <a:rPr lang="en-US" sz="2400" i="1">
                              <a:latin typeface="Cambria Math"/>
                            </a:rPr>
                            <m:t>𝑃𝑄</m:t>
                          </m:r>
                          <m:r>
                            <a:rPr lang="en-US" sz="2400" i="1">
                              <a:latin typeface="Cambria Math"/>
                              <a:ea typeface="Cambria Math"/>
                            </a:rPr>
                            <m:t>∙</m:t>
                          </m:r>
                          <m:r>
                            <a:rPr lang="en-US" sz="2400" i="1">
                              <a:latin typeface="Cambria Math"/>
                              <a:ea typeface="Cambria Math"/>
                            </a:rPr>
                            <m:t>𝐴𝐵</m:t>
                          </m:r>
                        </m:e>
                      </m:box>
                    </m:oMath>
                  </m:oMathPara>
                </a14:m>
                <a:endParaRPr lang="en-US" sz="2400" dirty="0"/>
              </a:p>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ea typeface="Cambria Math"/>
                        </a:rPr>
                        <m:t>≈</m:t>
                      </m:r>
                      <m:box>
                        <m:boxPr>
                          <m:ctrlPr>
                            <a:rPr lang="en-US" sz="2400" i="1">
                              <a:latin typeface="Cambria Math"/>
                            </a:rPr>
                          </m:ctrlPr>
                        </m:boxPr>
                        <m:e>
                          <m:argPr>
                            <m:argSz m:val="-1"/>
                          </m:argPr>
                          <m:f>
                            <m:fPr>
                              <m:ctrlPr>
                                <a:rPr lang="en-US" sz="2400" i="1">
                                  <a:latin typeface="Cambria Math"/>
                                </a:rPr>
                              </m:ctrlPr>
                            </m:fPr>
                            <m:num>
                              <m:r>
                                <a:rPr lang="en-US" sz="2400" i="1">
                                  <a:latin typeface="Cambria Math"/>
                                </a:rPr>
                                <m:t>1</m:t>
                              </m:r>
                            </m:num>
                            <m:den>
                              <m:r>
                                <a:rPr lang="en-US" sz="2400" i="1">
                                  <a:latin typeface="Cambria Math"/>
                                </a:rPr>
                                <m:t>2</m:t>
                              </m:r>
                            </m:den>
                          </m:f>
                          <m:r>
                            <a:rPr lang="en-US" sz="2400" i="1">
                              <a:latin typeface="Cambria Math"/>
                              <a:ea typeface="Cambria Math"/>
                            </a:rPr>
                            <m:t>∙</m:t>
                          </m:r>
                          <m:r>
                            <a:rPr lang="en-US" sz="2400" i="1">
                              <a:latin typeface="Cambria Math"/>
                            </a:rPr>
                            <m:t>7.56</m:t>
                          </m:r>
                          <m:r>
                            <a:rPr lang="en-US" sz="2400" i="1">
                              <a:latin typeface="Cambria Math"/>
                              <a:ea typeface="Cambria Math"/>
                            </a:rPr>
                            <m:t>∙15</m:t>
                          </m:r>
                        </m:e>
                      </m:box>
                    </m:oMath>
                  </m:oMathPara>
                </a14:m>
                <a:endParaRPr lang="en-US" sz="2400" dirty="0"/>
              </a:p>
              <a:p>
                <a:pPr/>
                <a14:m>
                  <m:oMathPara xmlns:m="http://schemas.openxmlformats.org/officeDocument/2006/math">
                    <m:oMathParaPr>
                      <m:jc m:val="left"/>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𝐴𝑃𝐵𝑄</m:t>
                          </m:r>
                        </m:sub>
                      </m:sSub>
                      <m:r>
                        <a:rPr lang="en-US" sz="2400" i="1">
                          <a:latin typeface="Cambria Math"/>
                          <a:ea typeface="Cambria Math"/>
                        </a:rPr>
                        <m:t>≈56.7</m:t>
                      </m:r>
                    </m:oMath>
                  </m:oMathPara>
                </a14:m>
                <a:endParaRPr lang="en-US" sz="2400" dirty="0"/>
              </a:p>
            </p:txBody>
          </p:sp>
        </mc:Choice>
        <mc:Fallback xmlns="">
          <p:sp>
            <p:nvSpPr>
              <p:cNvPr id="7" name="Rectangle 6"/>
              <p:cNvSpPr>
                <a:spLocks noRot="1" noChangeAspect="1" noMove="1" noResize="1" noEditPoints="1" noAdjustHandles="1" noChangeArrowheads="1" noChangeShapeType="1" noTextEdit="1"/>
              </p:cNvSpPr>
              <p:nvPr/>
            </p:nvSpPr>
            <p:spPr>
              <a:xfrm>
                <a:off x="457200" y="3232878"/>
                <a:ext cx="2667000" cy="1349280"/>
              </a:xfrm>
              <a:prstGeom prst="rect">
                <a:avLst/>
              </a:prstGeom>
              <a:blipFill rotWithShape="1">
                <a:blip r:embed="rId5"/>
                <a:stretch>
                  <a:fillRect l="-457" b="-22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Box 41"/>
              <p:cNvSpPr txBox="1"/>
              <p:nvPr/>
            </p:nvSpPr>
            <p:spPr>
              <a:xfrm>
                <a:off x="2971800" y="3297936"/>
                <a:ext cx="3013454" cy="181479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a:rPr>
                          </m:ctrlPr>
                        </m:sSubPr>
                        <m:e>
                          <m:r>
                            <a:rPr lang="en-US" sz="2400" b="0" i="1" smtClean="0">
                              <a:latin typeface="Cambria Math"/>
                            </a:rPr>
                            <m:t>𝐴</m:t>
                          </m:r>
                        </m:e>
                        <m:sub>
                          <m:r>
                            <a:rPr lang="en-US" sz="2400" i="1" smtClean="0">
                              <a:latin typeface="Cambria Math"/>
                              <a:ea typeface="Cambria Math"/>
                            </a:rPr>
                            <m:t>↶</m:t>
                          </m:r>
                        </m:sub>
                      </m:sSub>
                      <m:r>
                        <a:rPr lang="en-US" sz="2400" b="0" i="1" smtClean="0">
                          <a:latin typeface="Cambria Math"/>
                        </a:rPr>
                        <m:t>=</m:t>
                      </m:r>
                      <m:f>
                        <m:fPr>
                          <m:ctrlPr>
                            <a:rPr lang="en-US" sz="2400" b="0" i="1" smtClean="0">
                              <a:latin typeface="Cambria Math"/>
                            </a:rPr>
                          </m:ctrlPr>
                        </m:fPr>
                        <m:num>
                          <m:r>
                            <a:rPr lang="en-US" sz="2400" b="0" i="1" smtClean="0">
                              <a:latin typeface="Cambria Math"/>
                            </a:rPr>
                            <m:t>𝑚</m:t>
                          </m:r>
                          <m:r>
                            <a:rPr lang="en-US" sz="2400" b="0" i="1" smtClean="0">
                              <a:latin typeface="Cambria Math"/>
                              <a:ea typeface="Cambria Math"/>
                            </a:rPr>
                            <m:t>∠</m:t>
                          </m:r>
                        </m:num>
                        <m:den>
                          <m:r>
                            <a:rPr lang="en-US" sz="2400" b="0" i="1" smtClean="0">
                              <a:latin typeface="Cambria Math"/>
                            </a:rPr>
                            <m:t>360</m:t>
                          </m:r>
                        </m:den>
                      </m:f>
                      <m:r>
                        <a:rPr lang="en-US" sz="2400" b="0" i="1" smtClean="0">
                          <a:latin typeface="Cambria Math"/>
                          <a:ea typeface="Cambria Math"/>
                        </a:rPr>
                        <m:t>∙</m:t>
                      </m:r>
                      <m:r>
                        <a:rPr lang="en-US" sz="2400" b="0" i="1" smtClean="0">
                          <a:latin typeface="Cambria Math"/>
                          <a:ea typeface="Cambria Math"/>
                        </a:rPr>
                        <m:t>𝜋</m:t>
                      </m:r>
                      <m:r>
                        <a:rPr lang="en-US" sz="2400" b="0" i="1" smtClean="0">
                          <a:latin typeface="Cambria Math"/>
                          <a:ea typeface="Cambria Math"/>
                        </a:rPr>
                        <m:t>∙</m:t>
                      </m:r>
                      <m:sSup>
                        <m:sSupPr>
                          <m:ctrlPr>
                            <a:rPr lang="en-US" sz="2400" b="0" i="1" smtClean="0">
                              <a:latin typeface="Cambria Math"/>
                              <a:ea typeface="Cambria Math"/>
                            </a:rPr>
                          </m:ctrlPr>
                        </m:sSupPr>
                        <m:e>
                          <m:r>
                            <a:rPr lang="en-US" sz="2400" b="0" i="1" smtClean="0">
                              <a:latin typeface="Cambria Math"/>
                              <a:ea typeface="Cambria Math"/>
                            </a:rPr>
                            <m:t>8.4</m:t>
                          </m:r>
                        </m:e>
                        <m:sup>
                          <m:r>
                            <a:rPr lang="en-US" sz="2400" b="0" i="1" smtClean="0">
                              <a:latin typeface="Cambria Math"/>
                              <a:ea typeface="Cambria Math"/>
                            </a:rPr>
                            <m:t>2</m:t>
                          </m:r>
                        </m:sup>
                      </m:sSup>
                    </m:oMath>
                  </m:oMathPara>
                </a14:m>
                <a:endParaRPr lang="en-US" sz="2400" dirty="0" smtClean="0"/>
              </a:p>
              <a:p>
                <a:pPr/>
                <a14:m>
                  <m:oMathPara xmlns:m="http://schemas.openxmlformats.org/officeDocument/2006/math">
                    <m:oMathParaPr>
                      <m:jc m:val="centerGroup"/>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m:t>
                          </m:r>
                        </m:sub>
                      </m:sSub>
                      <m:r>
                        <a:rPr lang="en-US" sz="2400" i="1" smtClean="0">
                          <a:latin typeface="Cambria Math"/>
                          <a:ea typeface="Cambria Math"/>
                        </a:rPr>
                        <m:t>≈</m:t>
                      </m:r>
                      <m:f>
                        <m:fPr>
                          <m:ctrlPr>
                            <a:rPr lang="en-US" sz="2400" i="1">
                              <a:latin typeface="Cambria Math"/>
                            </a:rPr>
                          </m:ctrlPr>
                        </m:fPr>
                        <m:num>
                          <m:r>
                            <a:rPr lang="en-US" sz="2400" b="0" i="1" smtClean="0">
                              <a:latin typeface="Cambria Math"/>
                            </a:rPr>
                            <m:t>72.92</m:t>
                          </m:r>
                        </m:num>
                        <m:den>
                          <m:r>
                            <a:rPr lang="en-US" sz="2400" i="1">
                              <a:latin typeface="Cambria Math"/>
                            </a:rPr>
                            <m:t>360</m:t>
                          </m:r>
                        </m:den>
                      </m:f>
                      <m:r>
                        <a:rPr lang="en-US" sz="2400" i="1">
                          <a:latin typeface="Cambria Math"/>
                          <a:ea typeface="Cambria Math"/>
                        </a:rPr>
                        <m:t>∙</m:t>
                      </m:r>
                      <m:r>
                        <a:rPr lang="en-US" sz="2400" i="1">
                          <a:latin typeface="Cambria Math"/>
                          <a:ea typeface="Cambria Math"/>
                        </a:rPr>
                        <m:t>𝜋</m:t>
                      </m:r>
                      <m:r>
                        <a:rPr lang="en-US" sz="2400" i="1">
                          <a:latin typeface="Cambria Math"/>
                          <a:ea typeface="Cambria Math"/>
                        </a:rPr>
                        <m:t>∙</m:t>
                      </m:r>
                      <m:sSup>
                        <m:sSupPr>
                          <m:ctrlPr>
                            <a:rPr lang="en-US" sz="2400" i="1">
                              <a:latin typeface="Cambria Math"/>
                              <a:ea typeface="Cambria Math"/>
                            </a:rPr>
                          </m:ctrlPr>
                        </m:sSupPr>
                        <m:e>
                          <m:r>
                            <a:rPr lang="en-US" sz="2400" i="1">
                              <a:latin typeface="Cambria Math"/>
                              <a:ea typeface="Cambria Math"/>
                            </a:rPr>
                            <m:t>8.4</m:t>
                          </m:r>
                        </m:e>
                        <m:sup>
                          <m:r>
                            <a:rPr lang="en-US" sz="2400" i="1">
                              <a:latin typeface="Cambria Math"/>
                              <a:ea typeface="Cambria Math"/>
                            </a:rPr>
                            <m:t>2</m:t>
                          </m:r>
                        </m:sup>
                      </m:sSup>
                    </m:oMath>
                  </m:oMathPara>
                </a14:m>
                <a:endParaRPr lang="en-US" sz="2400" dirty="0" smtClean="0"/>
              </a:p>
              <a:p>
                <a:pPr/>
                <a14:m>
                  <m:oMathPara xmlns:m="http://schemas.openxmlformats.org/officeDocument/2006/math">
                    <m:oMathParaPr>
                      <m:jc m:val="centerGroup"/>
                    </m:oMathParaPr>
                    <m:oMath xmlns:m="http://schemas.openxmlformats.org/officeDocument/2006/math">
                      <m:sSub>
                        <m:sSubPr>
                          <m:ctrlPr>
                            <a:rPr lang="en-US" sz="2400" i="1">
                              <a:latin typeface="Cambria Math"/>
                            </a:rPr>
                          </m:ctrlPr>
                        </m:sSubPr>
                        <m:e>
                          <m:r>
                            <a:rPr lang="en-US" sz="2400" i="1">
                              <a:latin typeface="Cambria Math"/>
                            </a:rPr>
                            <m:t>𝐴</m:t>
                          </m:r>
                        </m:e>
                        <m:sub>
                          <m:r>
                            <a:rPr lang="en-US" sz="2400" i="1">
                              <a:latin typeface="Cambria Math"/>
                              <a:ea typeface="Cambria Math"/>
                            </a:rPr>
                            <m:t>↶</m:t>
                          </m:r>
                        </m:sub>
                      </m:sSub>
                      <m:r>
                        <a:rPr lang="en-US" sz="2400" i="1">
                          <a:latin typeface="Cambria Math"/>
                          <a:ea typeface="Cambria Math"/>
                        </a:rPr>
                        <m:t>≈</m:t>
                      </m:r>
                      <m:r>
                        <a:rPr lang="en-US" sz="2400" b="0" i="1" smtClean="0">
                          <a:latin typeface="Cambria Math"/>
                          <a:ea typeface="Cambria Math"/>
                        </a:rPr>
                        <m:t>44.90</m:t>
                      </m:r>
                    </m:oMath>
                  </m:oMathPara>
                </a14:m>
                <a:endParaRPr lang="en-US" sz="2400" dirty="0"/>
              </a:p>
            </p:txBody>
          </p:sp>
        </mc:Choice>
        <mc:Fallback xmlns="">
          <p:sp>
            <p:nvSpPr>
              <p:cNvPr id="42" name="TextBox 41"/>
              <p:cNvSpPr txBox="1">
                <a:spLocks noRot="1" noChangeAspect="1" noMove="1" noResize="1" noEditPoints="1" noAdjustHandles="1" noChangeArrowheads="1" noChangeShapeType="1" noTextEdit="1"/>
              </p:cNvSpPr>
              <p:nvPr/>
            </p:nvSpPr>
            <p:spPr>
              <a:xfrm>
                <a:off x="2971800" y="3297936"/>
                <a:ext cx="3013454" cy="1814792"/>
              </a:xfrm>
              <a:prstGeom prst="rect">
                <a:avLst/>
              </a:prstGeom>
              <a:blipFill rotWithShape="1">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8043026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4343400"/>
          </a:xfrm>
        </p:spPr>
        <p:txBody>
          <a:bodyPr/>
          <a:lstStyle/>
          <a:p>
            <a:r>
              <a:rPr lang="en-US" sz="2400" dirty="0" err="1" smtClean="0">
                <a:solidFill>
                  <a:schemeClr val="tx1"/>
                </a:solidFill>
              </a:rPr>
              <a:t>Selina’s</a:t>
            </a:r>
            <a:r>
              <a:rPr lang="en-US" sz="2400" dirty="0" smtClean="0">
                <a:solidFill>
                  <a:schemeClr val="tx1"/>
                </a:solidFill>
              </a:rPr>
              <a:t> </a:t>
            </a:r>
            <a:r>
              <a:rPr lang="en-US" sz="2400" dirty="0">
                <a:solidFill>
                  <a:schemeClr val="tx1"/>
                </a:solidFill>
              </a:rPr>
              <a:t>insurance company offers a discounted rate on her homeowners insurance  policy if the motion detectors can detect motion in at least 90% of her </a:t>
            </a:r>
            <a:r>
              <a:rPr lang="en-US" sz="2400" dirty="0" smtClean="0">
                <a:solidFill>
                  <a:schemeClr val="tx1"/>
                </a:solidFill>
              </a:rPr>
              <a:t>lawn. Would </a:t>
            </a:r>
            <a:r>
              <a:rPr lang="en-US" sz="2400" dirty="0">
                <a:solidFill>
                  <a:schemeClr val="tx1"/>
                </a:solidFill>
              </a:rPr>
              <a:t>both of these placements allow her to receive the discount from her insurance company?</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30" name="Group 29"/>
          <p:cNvGrpSpPr/>
          <p:nvPr/>
        </p:nvGrpSpPr>
        <p:grpSpPr>
          <a:xfrm>
            <a:off x="5653411" y="1672332"/>
            <a:ext cx="4023989" cy="3661668"/>
            <a:chOff x="1052822" y="572892"/>
            <a:chExt cx="6871978" cy="6132708"/>
          </a:xfrm>
        </p:grpSpPr>
        <p:grpSp>
          <p:nvGrpSpPr>
            <p:cNvPr id="31" name="Group 30"/>
            <p:cNvGrpSpPr/>
            <p:nvPr/>
          </p:nvGrpSpPr>
          <p:grpSpPr>
            <a:xfrm>
              <a:off x="1052822" y="572892"/>
              <a:ext cx="6871978" cy="6132708"/>
              <a:chOff x="0" y="0"/>
              <a:chExt cx="3913505" cy="3492500"/>
            </a:xfrm>
          </p:grpSpPr>
          <p:sp>
            <p:nvSpPr>
              <p:cNvPr id="47" name="Rectangle 46"/>
              <p:cNvSpPr/>
              <p:nvPr/>
            </p:nvSpPr>
            <p:spPr>
              <a:xfrm>
                <a:off x="958850" y="1003300"/>
                <a:ext cx="2002113" cy="14599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48" name="Group 47"/>
              <p:cNvGrpSpPr/>
              <p:nvPr/>
            </p:nvGrpSpPr>
            <p:grpSpPr>
              <a:xfrm>
                <a:off x="0" y="0"/>
                <a:ext cx="3913505" cy="3492500"/>
                <a:chOff x="0" y="0"/>
                <a:chExt cx="3913505" cy="3492500"/>
              </a:xfrm>
            </p:grpSpPr>
            <p:grpSp>
              <p:nvGrpSpPr>
                <p:cNvPr id="49" name="Group 48"/>
                <p:cNvGrpSpPr/>
                <p:nvPr/>
              </p:nvGrpSpPr>
              <p:grpSpPr>
                <a:xfrm>
                  <a:off x="1140031" y="1122218"/>
                  <a:ext cx="1645176" cy="1232440"/>
                  <a:chOff x="0" y="0"/>
                  <a:chExt cx="1645176" cy="1232440"/>
                </a:xfrm>
              </p:grpSpPr>
              <p:grpSp>
                <p:nvGrpSpPr>
                  <p:cNvPr id="63" name="Group 62"/>
                  <p:cNvGrpSpPr/>
                  <p:nvPr/>
                </p:nvGrpSpPr>
                <p:grpSpPr>
                  <a:xfrm>
                    <a:off x="0" y="0"/>
                    <a:ext cx="1636231" cy="1232440"/>
                    <a:chOff x="0" y="0"/>
                    <a:chExt cx="1636231" cy="1232440"/>
                  </a:xfrm>
                </p:grpSpPr>
                <p:cxnSp>
                  <p:nvCxnSpPr>
                    <p:cNvPr id="66" name="Straight Connector 65"/>
                    <p:cNvCxnSpPr/>
                    <p:nvPr/>
                  </p:nvCxnSpPr>
                  <p:spPr>
                    <a:xfrm flipV="1">
                      <a:off x="0" y="0"/>
                      <a:ext cx="1636231" cy="12324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558140" y="285008"/>
                      <a:ext cx="526678" cy="6883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V="1">
                      <a:off x="0" y="285008"/>
                      <a:ext cx="558140" cy="946184"/>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V="1">
                      <a:off x="0" y="973777"/>
                      <a:ext cx="1068326" cy="25738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cxnSp>
                <p:nvCxnSpPr>
                  <p:cNvPr id="64" name="Straight Connector 63"/>
                  <p:cNvCxnSpPr/>
                  <p:nvPr/>
                </p:nvCxnSpPr>
                <p:spPr>
                  <a:xfrm flipV="1">
                    <a:off x="1068779" y="0"/>
                    <a:ext cx="576397" cy="97335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558140" y="0"/>
                    <a:ext cx="1086745" cy="28488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0" y="0"/>
                  <a:ext cx="3913505" cy="3492500"/>
                  <a:chOff x="0" y="0"/>
                  <a:chExt cx="3913505" cy="3492500"/>
                </a:xfrm>
              </p:grpSpPr>
              <p:grpSp>
                <p:nvGrpSpPr>
                  <p:cNvPr id="51" name="Group 50"/>
                  <p:cNvGrpSpPr>
                    <a:grpSpLocks noChangeAspect="1"/>
                  </p:cNvGrpSpPr>
                  <p:nvPr/>
                </p:nvGrpSpPr>
                <p:grpSpPr>
                  <a:xfrm>
                    <a:off x="0" y="0"/>
                    <a:ext cx="3913505" cy="3492500"/>
                    <a:chOff x="0" y="0"/>
                    <a:chExt cx="2609959" cy="2330889"/>
                  </a:xfrm>
                </p:grpSpPr>
                <p:grpSp>
                  <p:nvGrpSpPr>
                    <p:cNvPr id="57" name="Group 56"/>
                    <p:cNvGrpSpPr/>
                    <p:nvPr/>
                  </p:nvGrpSpPr>
                  <p:grpSpPr>
                    <a:xfrm>
                      <a:off x="742208" y="724395"/>
                      <a:ext cx="1137285" cy="864031"/>
                      <a:chOff x="285008" y="0"/>
                      <a:chExt cx="1137615" cy="864483"/>
                    </a:xfrm>
                  </p:grpSpPr>
                  <p:sp>
                    <p:nvSpPr>
                      <p:cNvPr id="60" name="Rectangle 59"/>
                      <p:cNvSpPr/>
                      <p:nvPr/>
                    </p:nvSpPr>
                    <p:spPr>
                      <a:xfrm>
                        <a:off x="302821" y="23751"/>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1" name="Oval 60"/>
                      <p:cNvSpPr/>
                      <p:nvPr/>
                    </p:nvSpPr>
                    <p:spPr>
                      <a:xfrm>
                        <a:off x="285008" y="819398"/>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2" name="Oval 61"/>
                      <p:cNvSpPr/>
                      <p:nvPr/>
                    </p:nvSpPr>
                    <p:spPr>
                      <a:xfrm>
                        <a:off x="1377538" y="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8" name="Arc 57"/>
                    <p:cNvSpPr>
                      <a:spLocks noChangeAspect="1"/>
                    </p:cNvSpPr>
                    <p:nvPr/>
                  </p:nvSpPr>
                  <p:spPr>
                    <a:xfrm>
                      <a:off x="0" y="831273"/>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9" name="Arc 58"/>
                    <p:cNvSpPr>
                      <a:spLocks noChangeAspect="1"/>
                    </p:cNvSpPr>
                    <p:nvPr/>
                  </p:nvSpPr>
                  <p:spPr>
                    <a:xfrm flipH="1" flipV="1">
                      <a:off x="1110343" y="0"/>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2" name="Text Box 138"/>
                  <p:cNvSpPr txBox="1"/>
                  <p:nvPr/>
                </p:nvSpPr>
                <p:spPr>
                  <a:xfrm>
                    <a:off x="902524" y="2226624"/>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53" name="Text Box 139"/>
                  <p:cNvSpPr txBox="1"/>
                  <p:nvPr/>
                </p:nvSpPr>
                <p:spPr>
                  <a:xfrm>
                    <a:off x="2784763" y="1003465"/>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54" name="Text Box 140"/>
                  <p:cNvSpPr txBox="1"/>
                  <p:nvPr/>
                </p:nvSpPr>
                <p:spPr>
                  <a:xfrm>
                    <a:off x="1822862" y="1692234"/>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sp>
                <p:nvSpPr>
                  <p:cNvPr id="55" name="Text Box 141"/>
                  <p:cNvSpPr txBox="1"/>
                  <p:nvPr/>
                </p:nvSpPr>
                <p:spPr>
                  <a:xfrm>
                    <a:off x="1472540" y="1288473"/>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P</a:t>
                    </a:r>
                    <a:endParaRPr lang="en-US" sz="1100">
                      <a:effectLst/>
                      <a:ea typeface="Calibri"/>
                      <a:cs typeface="Times New Roman"/>
                    </a:endParaRPr>
                  </a:p>
                </p:txBody>
              </p:sp>
              <p:sp>
                <p:nvSpPr>
                  <p:cNvPr id="56" name="Text Box 142"/>
                  <p:cNvSpPr txBox="1"/>
                  <p:nvPr/>
                </p:nvSpPr>
                <p:spPr>
                  <a:xfrm>
                    <a:off x="2173184" y="1929740"/>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Q</a:t>
                    </a:r>
                    <a:endParaRPr lang="en-US" sz="1100">
                      <a:effectLst/>
                      <a:ea typeface="Calibri"/>
                      <a:cs typeface="Times New Roman"/>
                    </a:endParaRPr>
                  </a:p>
                </p:txBody>
              </p:sp>
            </p:grpSp>
          </p:grpSp>
        </p:grpSp>
        <p:sp>
          <p:nvSpPr>
            <p:cNvPr id="40" name="Oval 39"/>
            <p:cNvSpPr/>
            <p:nvPr/>
          </p:nvSpPr>
          <p:spPr>
            <a:xfrm>
              <a:off x="5867400" y="2438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2971800" y="4648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34" name="TextBox 33"/>
              <p:cNvSpPr txBox="1"/>
              <p:nvPr/>
            </p:nvSpPr>
            <p:spPr>
              <a:xfrm>
                <a:off x="685800" y="2819400"/>
                <a:ext cx="5169364" cy="1068690"/>
              </a:xfrm>
              <a:prstGeom prst="rect">
                <a:avLst/>
              </a:prstGeom>
              <a:noFill/>
            </p:spPr>
            <p:txBody>
              <a:bodyPr wrap="none" rtlCol="0">
                <a:spAutoFit/>
              </a:bodyPr>
              <a:lstStyle/>
              <a:p>
                <a14:m>
                  <m:oMath xmlns:m="http://schemas.openxmlformats.org/officeDocument/2006/math">
                    <m:r>
                      <a:rPr lang="en-US" sz="2400" i="1" smtClean="0">
                        <a:latin typeface="Cambria Math"/>
                      </a:rPr>
                      <m:t>𝐴</m:t>
                    </m:r>
                    <m:r>
                      <a:rPr lang="en-US" sz="2400" b="0" i="1" smtClean="0">
                        <a:latin typeface="Cambria Math"/>
                      </a:rPr>
                      <m:t> </m:t>
                    </m:r>
                    <m:r>
                      <a:rPr lang="en-US" sz="2400" b="0" i="1" smtClean="0">
                        <a:latin typeface="Cambria Math"/>
                      </a:rPr>
                      <m:t>𝑜𝑓</m:t>
                    </m:r>
                    <m:r>
                      <a:rPr lang="en-US" sz="2400" b="0" i="1" smtClean="0">
                        <a:latin typeface="Cambria Math"/>
                      </a:rPr>
                      <m:t> </m:t>
                    </m:r>
                    <m:r>
                      <a:rPr lang="en-US" sz="2400" b="0" i="1" smtClean="0">
                        <a:latin typeface="Cambria Math"/>
                      </a:rPr>
                      <m:t>𝑏𝑎𝑐𝑘𝑦𝑎𝑟𝑑</m:t>
                    </m:r>
                    <m:r>
                      <a:rPr lang="en-US" sz="2400" b="0" i="1" smtClean="0">
                        <a:latin typeface="Cambria Math"/>
                      </a:rPr>
                      <m:t> </m:t>
                    </m:r>
                    <m:r>
                      <a:rPr lang="en-US" sz="2400" b="0" i="1" smtClean="0">
                        <a:latin typeface="Cambria Math"/>
                      </a:rPr>
                      <m:t>𝑑𝑒𝑡𝑒𝑐𝑡𝑒𝑑</m:t>
                    </m:r>
                    <m:r>
                      <a:rPr lang="en-US" sz="2400" i="1">
                        <a:latin typeface="Cambria Math"/>
                        <a:ea typeface="Cambria Math"/>
                      </a:rPr>
                      <m:t>≈</m:t>
                    </m:r>
                    <m:r>
                      <a:rPr lang="en-US" sz="2400" b="0" i="1" smtClean="0">
                        <a:latin typeface="Cambria Math"/>
                        <a:ea typeface="Cambria Math"/>
                      </a:rPr>
                      <m:t>101.6 </m:t>
                    </m:r>
                    <m:r>
                      <a:rPr lang="en-US" sz="2400" i="1">
                        <a:latin typeface="Cambria Math" pitchFamily="18" charset="0"/>
                        <a:ea typeface="Cambria Math" pitchFamily="18" charset="0"/>
                      </a:rPr>
                      <m:t>𝑚</m:t>
                    </m:r>
                    <m:r>
                      <a:rPr lang="en-US" sz="2400" i="1">
                        <a:latin typeface="Cambria Math" pitchFamily="18" charset="0"/>
                        <a:ea typeface="Cambria Math" pitchFamily="18" charset="0"/>
                      </a:rPr>
                      <m:t> </m:t>
                    </m:r>
                  </m:oMath>
                </a14:m>
                <a:r>
                  <a:rPr lang="en-US" sz="2400" baseline="30000" dirty="0" smtClean="0"/>
                  <a:t>2 </a:t>
                </a:r>
              </a:p>
              <a:p>
                <a14:m>
                  <m:oMath xmlns:m="http://schemas.openxmlformats.org/officeDocument/2006/math">
                    <m:r>
                      <a:rPr lang="en-US" sz="2400" i="1" smtClean="0">
                        <a:latin typeface="Cambria Math"/>
                      </a:rPr>
                      <m:t>𝐴</m:t>
                    </m:r>
                    <m:r>
                      <a:rPr lang="en-US" sz="2400" b="0" i="1" smtClean="0">
                        <a:latin typeface="Cambria Math"/>
                      </a:rPr>
                      <m:t> </m:t>
                    </m:r>
                    <m:r>
                      <a:rPr lang="en-US" sz="2400" b="0" i="1" smtClean="0">
                        <a:latin typeface="Cambria Math"/>
                      </a:rPr>
                      <m:t>𝑜𝑓</m:t>
                    </m:r>
                    <m:r>
                      <a:rPr lang="en-US" sz="2400" b="0" i="1" smtClean="0">
                        <a:latin typeface="Cambria Math"/>
                      </a:rPr>
                      <m:t> </m:t>
                    </m:r>
                    <m:r>
                      <a:rPr lang="en-US" sz="2400" b="0" i="1" smtClean="0">
                        <a:latin typeface="Cambria Math"/>
                      </a:rPr>
                      <m:t>𝑏𝑎𝑐𝑘𝑦𝑎𝑟𝑑</m:t>
                    </m:r>
                    <m:r>
                      <a:rPr lang="en-US" sz="2400" b="0" i="1" smtClean="0">
                        <a:latin typeface="Cambria Math"/>
                        <a:ea typeface="Cambria Math"/>
                      </a:rPr>
                      <m:t>=9</m:t>
                    </m:r>
                    <m:r>
                      <a:rPr lang="en-US" sz="2400" b="0" i="1" smtClean="0">
                        <a:latin typeface="Cambria Math"/>
                        <a:ea typeface="Cambria Math"/>
                      </a:rPr>
                      <m:t>𝑚</m:t>
                    </m:r>
                    <m:d>
                      <m:dPr>
                        <m:ctrlPr>
                          <a:rPr lang="en-US" sz="2400" i="1">
                            <a:latin typeface="Cambria Math"/>
                            <a:ea typeface="Cambria Math"/>
                          </a:rPr>
                        </m:ctrlPr>
                      </m:dPr>
                      <m:e>
                        <m:r>
                          <a:rPr lang="en-US" sz="2400" b="0" i="1" smtClean="0">
                            <a:latin typeface="Cambria Math"/>
                            <a:ea typeface="Cambria Math"/>
                          </a:rPr>
                          <m:t>1</m:t>
                        </m:r>
                        <m:r>
                          <a:rPr lang="en-US" sz="2400" i="1">
                            <a:latin typeface="Cambria Math"/>
                            <a:ea typeface="Cambria Math"/>
                          </a:rPr>
                          <m:t>2</m:t>
                        </m:r>
                        <m:r>
                          <a:rPr lang="en-US" sz="2400" b="0" i="1" smtClean="0">
                            <a:latin typeface="Cambria Math"/>
                            <a:ea typeface="Cambria Math"/>
                          </a:rPr>
                          <m:t>𝑚</m:t>
                        </m:r>
                      </m:e>
                    </m:d>
                  </m:oMath>
                </a14:m>
                <a:r>
                  <a:rPr lang="en-US" sz="2400" dirty="0">
                    <a:ea typeface="Cambria Math"/>
                  </a:rPr>
                  <a:t> </a:t>
                </a:r>
                <a14:m>
                  <m:oMath xmlns:m="http://schemas.openxmlformats.org/officeDocument/2006/math">
                    <m:r>
                      <a:rPr lang="en-US" sz="2400" i="1">
                        <a:latin typeface="Cambria Math"/>
                        <a:ea typeface="Cambria Math"/>
                      </a:rPr>
                      <m:t>=</m:t>
                    </m:r>
                  </m:oMath>
                </a14:m>
                <a:r>
                  <a:rPr lang="en-US" sz="2400" baseline="30000" dirty="0" smtClean="0"/>
                  <a:t> </a:t>
                </a:r>
                <a14:m>
                  <m:oMath xmlns:m="http://schemas.openxmlformats.org/officeDocument/2006/math">
                    <m:r>
                      <a:rPr lang="en-US" sz="2400" b="0" i="1" smtClean="0">
                        <a:latin typeface="Cambria Math"/>
                        <a:ea typeface="Cambria Math"/>
                      </a:rPr>
                      <m:t>108</m:t>
                    </m:r>
                    <m:r>
                      <a:rPr lang="en-US" sz="2400" i="1">
                        <a:latin typeface="Cambria Math"/>
                        <a:ea typeface="Cambria Math"/>
                      </a:rPr>
                      <m:t>𝑚</m:t>
                    </m:r>
                  </m:oMath>
                </a14:m>
                <a:r>
                  <a:rPr lang="en-US" sz="2400" baseline="30000" dirty="0" smtClean="0"/>
                  <a:t>2</a:t>
                </a:r>
              </a:p>
              <a:p>
                <a:endParaRPr lang="en-US" sz="2400" baseline="30000" dirty="0" smtClean="0"/>
              </a:p>
            </p:txBody>
          </p:sp>
        </mc:Choice>
        <mc:Fallback xmlns="">
          <p:sp>
            <p:nvSpPr>
              <p:cNvPr id="34" name="TextBox 33"/>
              <p:cNvSpPr txBox="1">
                <a:spLocks noRot="1" noChangeAspect="1" noMove="1" noResize="1" noEditPoints="1" noAdjustHandles="1" noChangeArrowheads="1" noChangeShapeType="1" noTextEdit="1"/>
              </p:cNvSpPr>
              <p:nvPr/>
            </p:nvSpPr>
            <p:spPr>
              <a:xfrm>
                <a:off x="685800" y="2819400"/>
                <a:ext cx="5169364" cy="1068690"/>
              </a:xfrm>
              <a:prstGeom prst="rect">
                <a:avLst/>
              </a:prstGeom>
              <a:blipFill rotWithShape="1">
                <a:blip r:embed="rId4"/>
                <a:stretch>
                  <a:fillRect l="-354" t="-1143"/>
                </a:stretch>
              </a:blipFill>
            </p:spPr>
            <p:txBody>
              <a:bodyPr/>
              <a:lstStyle/>
              <a:p>
                <a:r>
                  <a:rPr lang="en-US">
                    <a:noFill/>
                  </a:rPr>
                  <a:t> </a:t>
                </a:r>
              </a:p>
            </p:txBody>
          </p:sp>
        </mc:Fallback>
      </mc:AlternateContent>
    </p:spTree>
    <p:extLst>
      <p:ext uri="{BB962C8B-B14F-4D97-AF65-F5344CB8AC3E}">
        <p14:creationId xmlns:p14="http://schemas.microsoft.com/office/powerpoint/2010/main" val="49818544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4343400"/>
          </a:xfrm>
        </p:spPr>
        <p:txBody>
          <a:bodyPr/>
          <a:lstStyle/>
          <a:p>
            <a:r>
              <a:rPr lang="en-US" sz="2400" dirty="0" err="1" smtClean="0">
                <a:solidFill>
                  <a:schemeClr val="tx1"/>
                </a:solidFill>
              </a:rPr>
              <a:t>Selina’s</a:t>
            </a:r>
            <a:r>
              <a:rPr lang="en-US" sz="2400" dirty="0" smtClean="0">
                <a:solidFill>
                  <a:schemeClr val="tx1"/>
                </a:solidFill>
              </a:rPr>
              <a:t> </a:t>
            </a:r>
            <a:r>
              <a:rPr lang="en-US" sz="2400" dirty="0">
                <a:solidFill>
                  <a:schemeClr val="tx1"/>
                </a:solidFill>
              </a:rPr>
              <a:t>insurance company offers a discounted rate on her homeowners insurance  policy if the motion detectors can detect motion in at least 90% of her </a:t>
            </a:r>
            <a:r>
              <a:rPr lang="en-US" sz="2400" dirty="0" smtClean="0">
                <a:solidFill>
                  <a:schemeClr val="tx1"/>
                </a:solidFill>
              </a:rPr>
              <a:t>lawn. Would </a:t>
            </a:r>
            <a:r>
              <a:rPr lang="en-US" sz="2400" dirty="0">
                <a:solidFill>
                  <a:schemeClr val="tx1"/>
                </a:solidFill>
              </a:rPr>
              <a:t>both of these placements allow her to receive the discount from her insurance company?</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5940922"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G.C, G.SRT Setting up Sprinklers</a:t>
            </a:r>
          </a:p>
        </p:txBody>
      </p:sp>
      <p:grpSp>
        <p:nvGrpSpPr>
          <p:cNvPr id="30" name="Group 29"/>
          <p:cNvGrpSpPr/>
          <p:nvPr/>
        </p:nvGrpSpPr>
        <p:grpSpPr>
          <a:xfrm>
            <a:off x="5653411" y="1672332"/>
            <a:ext cx="4023989" cy="3661668"/>
            <a:chOff x="1052822" y="572892"/>
            <a:chExt cx="6871978" cy="6132708"/>
          </a:xfrm>
        </p:grpSpPr>
        <p:grpSp>
          <p:nvGrpSpPr>
            <p:cNvPr id="31" name="Group 30"/>
            <p:cNvGrpSpPr/>
            <p:nvPr/>
          </p:nvGrpSpPr>
          <p:grpSpPr>
            <a:xfrm>
              <a:off x="1052822" y="572892"/>
              <a:ext cx="6871978" cy="6132708"/>
              <a:chOff x="0" y="0"/>
              <a:chExt cx="3913505" cy="3492500"/>
            </a:xfrm>
          </p:grpSpPr>
          <p:sp>
            <p:nvSpPr>
              <p:cNvPr id="47" name="Rectangle 46"/>
              <p:cNvSpPr/>
              <p:nvPr/>
            </p:nvSpPr>
            <p:spPr>
              <a:xfrm>
                <a:off x="958850" y="1003300"/>
                <a:ext cx="2002113" cy="14599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48" name="Group 47"/>
              <p:cNvGrpSpPr/>
              <p:nvPr/>
            </p:nvGrpSpPr>
            <p:grpSpPr>
              <a:xfrm>
                <a:off x="0" y="0"/>
                <a:ext cx="3913505" cy="3492500"/>
                <a:chOff x="0" y="0"/>
                <a:chExt cx="3913505" cy="3492500"/>
              </a:xfrm>
            </p:grpSpPr>
            <p:grpSp>
              <p:nvGrpSpPr>
                <p:cNvPr id="49" name="Group 48"/>
                <p:cNvGrpSpPr/>
                <p:nvPr/>
              </p:nvGrpSpPr>
              <p:grpSpPr>
                <a:xfrm>
                  <a:off x="1140031" y="1122218"/>
                  <a:ext cx="1645176" cy="1232440"/>
                  <a:chOff x="0" y="0"/>
                  <a:chExt cx="1645176" cy="1232440"/>
                </a:xfrm>
              </p:grpSpPr>
              <p:grpSp>
                <p:nvGrpSpPr>
                  <p:cNvPr id="63" name="Group 62"/>
                  <p:cNvGrpSpPr/>
                  <p:nvPr/>
                </p:nvGrpSpPr>
                <p:grpSpPr>
                  <a:xfrm>
                    <a:off x="0" y="0"/>
                    <a:ext cx="1636231" cy="1232440"/>
                    <a:chOff x="0" y="0"/>
                    <a:chExt cx="1636231" cy="1232440"/>
                  </a:xfrm>
                </p:grpSpPr>
                <p:cxnSp>
                  <p:nvCxnSpPr>
                    <p:cNvPr id="66" name="Straight Connector 65"/>
                    <p:cNvCxnSpPr/>
                    <p:nvPr/>
                  </p:nvCxnSpPr>
                  <p:spPr>
                    <a:xfrm flipV="1">
                      <a:off x="0" y="0"/>
                      <a:ext cx="1636231" cy="12324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558140" y="285008"/>
                      <a:ext cx="526678" cy="68834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V="1">
                      <a:off x="0" y="285008"/>
                      <a:ext cx="558140" cy="946184"/>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V="1">
                      <a:off x="0" y="973777"/>
                      <a:ext cx="1068326" cy="25738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cxnSp>
                <p:nvCxnSpPr>
                  <p:cNvPr id="64" name="Straight Connector 63"/>
                  <p:cNvCxnSpPr/>
                  <p:nvPr/>
                </p:nvCxnSpPr>
                <p:spPr>
                  <a:xfrm flipV="1">
                    <a:off x="1068779" y="0"/>
                    <a:ext cx="576397" cy="97335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558140" y="0"/>
                    <a:ext cx="1086745" cy="28488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0" y="0"/>
                  <a:ext cx="3913505" cy="3492500"/>
                  <a:chOff x="0" y="0"/>
                  <a:chExt cx="3913505" cy="3492500"/>
                </a:xfrm>
              </p:grpSpPr>
              <p:grpSp>
                <p:nvGrpSpPr>
                  <p:cNvPr id="51" name="Group 50"/>
                  <p:cNvGrpSpPr>
                    <a:grpSpLocks noChangeAspect="1"/>
                  </p:cNvGrpSpPr>
                  <p:nvPr/>
                </p:nvGrpSpPr>
                <p:grpSpPr>
                  <a:xfrm>
                    <a:off x="0" y="0"/>
                    <a:ext cx="3913505" cy="3492500"/>
                    <a:chOff x="0" y="0"/>
                    <a:chExt cx="2609959" cy="2330889"/>
                  </a:xfrm>
                </p:grpSpPr>
                <p:grpSp>
                  <p:nvGrpSpPr>
                    <p:cNvPr id="57" name="Group 56"/>
                    <p:cNvGrpSpPr/>
                    <p:nvPr/>
                  </p:nvGrpSpPr>
                  <p:grpSpPr>
                    <a:xfrm>
                      <a:off x="742208" y="724395"/>
                      <a:ext cx="1137285" cy="864031"/>
                      <a:chOff x="285008" y="0"/>
                      <a:chExt cx="1137615" cy="864483"/>
                    </a:xfrm>
                  </p:grpSpPr>
                  <p:sp>
                    <p:nvSpPr>
                      <p:cNvPr id="60" name="Rectangle 59"/>
                      <p:cNvSpPr/>
                      <p:nvPr/>
                    </p:nvSpPr>
                    <p:spPr>
                      <a:xfrm>
                        <a:off x="302821" y="23751"/>
                        <a:ext cx="1097280" cy="822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1" name="Oval 60"/>
                      <p:cNvSpPr/>
                      <p:nvPr/>
                    </p:nvSpPr>
                    <p:spPr>
                      <a:xfrm>
                        <a:off x="285008" y="819398"/>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2" name="Oval 61"/>
                      <p:cNvSpPr/>
                      <p:nvPr/>
                    </p:nvSpPr>
                    <p:spPr>
                      <a:xfrm>
                        <a:off x="1377538" y="0"/>
                        <a:ext cx="45085" cy="45085"/>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8" name="Arc 57"/>
                    <p:cNvSpPr>
                      <a:spLocks noChangeAspect="1"/>
                    </p:cNvSpPr>
                    <p:nvPr/>
                  </p:nvSpPr>
                  <p:spPr>
                    <a:xfrm>
                      <a:off x="0" y="831273"/>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9" name="Arc 58"/>
                    <p:cNvSpPr>
                      <a:spLocks noChangeAspect="1"/>
                    </p:cNvSpPr>
                    <p:nvPr/>
                  </p:nvSpPr>
                  <p:spPr>
                    <a:xfrm flipH="1" flipV="1">
                      <a:off x="1110343" y="0"/>
                      <a:ext cx="1499616" cy="1499616"/>
                    </a:xfrm>
                    <a:prstGeom prst="arc">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2" name="Text Box 138"/>
                  <p:cNvSpPr txBox="1"/>
                  <p:nvPr/>
                </p:nvSpPr>
                <p:spPr>
                  <a:xfrm>
                    <a:off x="902524" y="2226624"/>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A</a:t>
                    </a:r>
                    <a:endParaRPr lang="en-US" sz="1100">
                      <a:effectLst/>
                      <a:ea typeface="Calibri"/>
                      <a:cs typeface="Times New Roman"/>
                    </a:endParaRPr>
                  </a:p>
                </p:txBody>
              </p:sp>
              <p:sp>
                <p:nvSpPr>
                  <p:cNvPr id="53" name="Text Box 139"/>
                  <p:cNvSpPr txBox="1"/>
                  <p:nvPr/>
                </p:nvSpPr>
                <p:spPr>
                  <a:xfrm>
                    <a:off x="2784763" y="1003465"/>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B</a:t>
                    </a:r>
                    <a:endParaRPr lang="en-US" sz="1100">
                      <a:effectLst/>
                      <a:ea typeface="Calibri"/>
                      <a:cs typeface="Times New Roman"/>
                    </a:endParaRPr>
                  </a:p>
                </p:txBody>
              </p:sp>
              <p:sp>
                <p:nvSpPr>
                  <p:cNvPr id="54" name="Text Box 140"/>
                  <p:cNvSpPr txBox="1"/>
                  <p:nvPr/>
                </p:nvSpPr>
                <p:spPr>
                  <a:xfrm>
                    <a:off x="1822862" y="1692234"/>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X</a:t>
                    </a:r>
                    <a:endParaRPr lang="en-US" sz="1100">
                      <a:effectLst/>
                      <a:ea typeface="Calibri"/>
                      <a:cs typeface="Times New Roman"/>
                    </a:endParaRPr>
                  </a:p>
                </p:txBody>
              </p:sp>
              <p:sp>
                <p:nvSpPr>
                  <p:cNvPr id="55" name="Text Box 141"/>
                  <p:cNvSpPr txBox="1"/>
                  <p:nvPr/>
                </p:nvSpPr>
                <p:spPr>
                  <a:xfrm>
                    <a:off x="1472540" y="1288473"/>
                    <a:ext cx="236855" cy="2362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P</a:t>
                    </a:r>
                    <a:endParaRPr lang="en-US" sz="1100">
                      <a:effectLst/>
                      <a:ea typeface="Calibri"/>
                      <a:cs typeface="Times New Roman"/>
                    </a:endParaRPr>
                  </a:p>
                </p:txBody>
              </p:sp>
              <p:sp>
                <p:nvSpPr>
                  <p:cNvPr id="56" name="Text Box 142"/>
                  <p:cNvSpPr txBox="1"/>
                  <p:nvPr/>
                </p:nvSpPr>
                <p:spPr>
                  <a:xfrm>
                    <a:off x="2173184" y="1929740"/>
                    <a:ext cx="236855" cy="23680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000">
                        <a:effectLst/>
                        <a:ea typeface="Calibri"/>
                        <a:cs typeface="Times New Roman"/>
                      </a:rPr>
                      <a:t>Q</a:t>
                    </a:r>
                    <a:endParaRPr lang="en-US" sz="1100">
                      <a:effectLst/>
                      <a:ea typeface="Calibri"/>
                      <a:cs typeface="Times New Roman"/>
                    </a:endParaRPr>
                  </a:p>
                </p:txBody>
              </p:sp>
            </p:grpSp>
          </p:grpSp>
        </p:grpSp>
        <p:sp>
          <p:nvSpPr>
            <p:cNvPr id="40" name="Oval 39"/>
            <p:cNvSpPr/>
            <p:nvPr/>
          </p:nvSpPr>
          <p:spPr>
            <a:xfrm>
              <a:off x="5867400" y="24384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2971800" y="4648200"/>
              <a:ext cx="152400" cy="1524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34" name="TextBox 33"/>
              <p:cNvSpPr txBox="1"/>
              <p:nvPr/>
            </p:nvSpPr>
            <p:spPr>
              <a:xfrm>
                <a:off x="685800" y="2819400"/>
                <a:ext cx="5362878" cy="2187715"/>
              </a:xfrm>
              <a:prstGeom prst="rect">
                <a:avLst/>
              </a:prstGeom>
              <a:noFill/>
            </p:spPr>
            <p:txBody>
              <a:bodyPr wrap="none" rtlCol="0">
                <a:spAutoFit/>
              </a:bodyPr>
              <a:lstStyle/>
              <a:p>
                <a14:m>
                  <m:oMath xmlns:m="http://schemas.openxmlformats.org/officeDocument/2006/math">
                    <m:r>
                      <a:rPr lang="en-US" sz="2400" i="1" smtClean="0">
                        <a:latin typeface="Cambria Math"/>
                      </a:rPr>
                      <m:t>𝐴</m:t>
                    </m:r>
                    <m:r>
                      <a:rPr lang="en-US" sz="2400" b="0" i="1" smtClean="0">
                        <a:latin typeface="Cambria Math"/>
                      </a:rPr>
                      <m:t> </m:t>
                    </m:r>
                    <m:r>
                      <a:rPr lang="en-US" sz="2400" b="0" i="1" smtClean="0">
                        <a:latin typeface="Cambria Math"/>
                      </a:rPr>
                      <m:t>𝑜𝑓</m:t>
                    </m:r>
                    <m:r>
                      <a:rPr lang="en-US" sz="2400" b="0" i="1" smtClean="0">
                        <a:latin typeface="Cambria Math"/>
                      </a:rPr>
                      <m:t> </m:t>
                    </m:r>
                    <m:r>
                      <a:rPr lang="en-US" sz="2400" b="0" i="1" smtClean="0">
                        <a:latin typeface="Cambria Math"/>
                      </a:rPr>
                      <m:t>𝑏𝑎𝑐𝑘𝑦𝑎𝑟𝑑</m:t>
                    </m:r>
                    <m:r>
                      <a:rPr lang="en-US" sz="2400" b="0" i="1" smtClean="0">
                        <a:latin typeface="Cambria Math"/>
                      </a:rPr>
                      <m:t> </m:t>
                    </m:r>
                    <m:r>
                      <a:rPr lang="en-US" sz="2400" b="0" i="1" smtClean="0">
                        <a:latin typeface="Cambria Math"/>
                      </a:rPr>
                      <m:t>𝑑𝑒𝑡𝑒𝑐𝑡𝑒𝑑</m:t>
                    </m:r>
                    <m:r>
                      <a:rPr lang="en-US" sz="2400" i="1">
                        <a:latin typeface="Cambria Math"/>
                        <a:ea typeface="Cambria Math"/>
                      </a:rPr>
                      <m:t>≈</m:t>
                    </m:r>
                    <m:r>
                      <a:rPr lang="en-US" sz="2400" b="0" i="1" smtClean="0">
                        <a:latin typeface="Cambria Math"/>
                        <a:ea typeface="Cambria Math"/>
                      </a:rPr>
                      <m:t>101.6 </m:t>
                    </m:r>
                    <m:r>
                      <a:rPr lang="en-US" sz="2400" i="1">
                        <a:latin typeface="Cambria Math" pitchFamily="18" charset="0"/>
                        <a:ea typeface="Cambria Math" pitchFamily="18" charset="0"/>
                      </a:rPr>
                      <m:t>𝑚</m:t>
                    </m:r>
                    <m:r>
                      <a:rPr lang="en-US" sz="2400" i="1">
                        <a:latin typeface="Cambria Math" pitchFamily="18" charset="0"/>
                        <a:ea typeface="Cambria Math" pitchFamily="18" charset="0"/>
                      </a:rPr>
                      <m:t> </m:t>
                    </m:r>
                  </m:oMath>
                </a14:m>
                <a:r>
                  <a:rPr lang="en-US" sz="2400" baseline="30000" dirty="0" smtClean="0"/>
                  <a:t>2 </a:t>
                </a:r>
              </a:p>
              <a:p>
                <a14:m>
                  <m:oMath xmlns:m="http://schemas.openxmlformats.org/officeDocument/2006/math">
                    <m:r>
                      <a:rPr lang="en-US" sz="2400" i="1" smtClean="0">
                        <a:latin typeface="Cambria Math"/>
                      </a:rPr>
                      <m:t>𝐴</m:t>
                    </m:r>
                    <m:r>
                      <a:rPr lang="en-US" sz="2400" b="0" i="1" smtClean="0">
                        <a:latin typeface="Cambria Math"/>
                      </a:rPr>
                      <m:t> </m:t>
                    </m:r>
                    <m:r>
                      <a:rPr lang="en-US" sz="2400" b="0" i="1" smtClean="0">
                        <a:latin typeface="Cambria Math"/>
                      </a:rPr>
                      <m:t>𝑜𝑓</m:t>
                    </m:r>
                    <m:r>
                      <a:rPr lang="en-US" sz="2400" b="0" i="1" smtClean="0">
                        <a:latin typeface="Cambria Math"/>
                      </a:rPr>
                      <m:t> </m:t>
                    </m:r>
                    <m:r>
                      <a:rPr lang="en-US" sz="2400" b="0" i="1" smtClean="0">
                        <a:latin typeface="Cambria Math"/>
                      </a:rPr>
                      <m:t>𝑏𝑎𝑐𝑘𝑦𝑎𝑟𝑑</m:t>
                    </m:r>
                    <m:r>
                      <a:rPr lang="en-US" sz="2400" b="0" i="1" smtClean="0">
                        <a:latin typeface="Cambria Math"/>
                        <a:ea typeface="Cambria Math"/>
                      </a:rPr>
                      <m:t>=9</m:t>
                    </m:r>
                    <m:r>
                      <a:rPr lang="en-US" sz="2400" b="0" i="1" smtClean="0">
                        <a:latin typeface="Cambria Math"/>
                        <a:ea typeface="Cambria Math"/>
                      </a:rPr>
                      <m:t>𝑚</m:t>
                    </m:r>
                    <m:d>
                      <m:dPr>
                        <m:ctrlPr>
                          <a:rPr lang="en-US" sz="2400" i="1">
                            <a:latin typeface="Cambria Math"/>
                            <a:ea typeface="Cambria Math"/>
                          </a:rPr>
                        </m:ctrlPr>
                      </m:dPr>
                      <m:e>
                        <m:r>
                          <a:rPr lang="en-US" sz="2400" b="0" i="1" smtClean="0">
                            <a:latin typeface="Cambria Math"/>
                            <a:ea typeface="Cambria Math"/>
                          </a:rPr>
                          <m:t>1</m:t>
                        </m:r>
                        <m:r>
                          <a:rPr lang="en-US" sz="2400" i="1">
                            <a:latin typeface="Cambria Math"/>
                            <a:ea typeface="Cambria Math"/>
                          </a:rPr>
                          <m:t>2</m:t>
                        </m:r>
                        <m:r>
                          <a:rPr lang="en-US" sz="2400" b="0" i="1" smtClean="0">
                            <a:latin typeface="Cambria Math"/>
                            <a:ea typeface="Cambria Math"/>
                          </a:rPr>
                          <m:t>𝑚</m:t>
                        </m:r>
                      </m:e>
                    </m:d>
                  </m:oMath>
                </a14:m>
                <a:r>
                  <a:rPr lang="en-US" sz="2400" dirty="0">
                    <a:ea typeface="Cambria Math"/>
                  </a:rPr>
                  <a:t> </a:t>
                </a:r>
                <a14:m>
                  <m:oMath xmlns:m="http://schemas.openxmlformats.org/officeDocument/2006/math">
                    <m:r>
                      <a:rPr lang="en-US" sz="2400" i="1">
                        <a:latin typeface="Cambria Math"/>
                        <a:ea typeface="Cambria Math"/>
                      </a:rPr>
                      <m:t>=</m:t>
                    </m:r>
                  </m:oMath>
                </a14:m>
                <a:r>
                  <a:rPr lang="en-US" sz="2400" baseline="30000" dirty="0" smtClean="0"/>
                  <a:t> </a:t>
                </a:r>
                <a14:m>
                  <m:oMath xmlns:m="http://schemas.openxmlformats.org/officeDocument/2006/math">
                    <m:r>
                      <a:rPr lang="en-US" sz="2400" b="0" i="1" smtClean="0">
                        <a:latin typeface="Cambria Math"/>
                        <a:ea typeface="Cambria Math"/>
                      </a:rPr>
                      <m:t>108</m:t>
                    </m:r>
                    <m:r>
                      <a:rPr lang="en-US" sz="2400" i="1">
                        <a:latin typeface="Cambria Math"/>
                        <a:ea typeface="Cambria Math"/>
                      </a:rPr>
                      <m:t>𝑚</m:t>
                    </m:r>
                  </m:oMath>
                </a14:m>
                <a:r>
                  <a:rPr lang="en-US" sz="2400" baseline="30000" dirty="0" smtClean="0"/>
                  <a:t>2</a:t>
                </a:r>
              </a:p>
              <a:p>
                <a:endParaRPr lang="en-US" sz="2400" baseline="30000" dirty="0" smtClean="0"/>
              </a:p>
              <a:p>
                <a:pPr/>
                <a14:m>
                  <m:oMathPara xmlns:m="http://schemas.openxmlformats.org/officeDocument/2006/math">
                    <m:oMathParaPr>
                      <m:jc m:val="centerGroup"/>
                    </m:oMathParaPr>
                    <m:oMath xmlns:m="http://schemas.openxmlformats.org/officeDocument/2006/math">
                      <m:r>
                        <a:rPr lang="en-US" sz="2400" b="0" i="1" smtClean="0">
                          <a:latin typeface="Cambria Math"/>
                        </a:rPr>
                        <m:t>% </m:t>
                      </m:r>
                      <m:r>
                        <a:rPr lang="en-US" sz="2400" b="0" i="1" smtClean="0">
                          <a:latin typeface="Cambria Math"/>
                        </a:rPr>
                        <m:t>𝑜𝑓</m:t>
                      </m:r>
                      <m:r>
                        <a:rPr lang="en-US" sz="2400" b="0" i="1" smtClean="0">
                          <a:latin typeface="Cambria Math"/>
                        </a:rPr>
                        <m:t> </m:t>
                      </m:r>
                      <m:r>
                        <a:rPr lang="en-US" sz="2400" b="0" i="1" smtClean="0">
                          <a:latin typeface="Cambria Math"/>
                        </a:rPr>
                        <m:t>𝑏𝑎𝑐𝑘𝑦𝑎𝑟𝑑</m:t>
                      </m:r>
                      <m:r>
                        <a:rPr lang="en-US" sz="2400" b="0" i="1" smtClean="0">
                          <a:latin typeface="Cambria Math"/>
                        </a:rPr>
                        <m:t> </m:t>
                      </m:r>
                      <m:r>
                        <a:rPr lang="en-US" sz="2400" b="0" i="1" smtClean="0">
                          <a:latin typeface="Cambria Math"/>
                        </a:rPr>
                        <m:t>𝑑𝑒𝑡𝑒𝑐𝑡𝑒𝑑</m:t>
                      </m:r>
                      <m:r>
                        <a:rPr lang="en-US" sz="2400" b="0" i="1" smtClean="0">
                          <a:latin typeface="Cambria Math"/>
                        </a:rPr>
                        <m:t>= </m:t>
                      </m:r>
                      <m:f>
                        <m:fPr>
                          <m:ctrlPr>
                            <a:rPr lang="en-US" sz="2400" b="0" i="1" smtClean="0">
                              <a:latin typeface="Cambria Math"/>
                            </a:rPr>
                          </m:ctrlPr>
                        </m:fPr>
                        <m:num>
                          <m:r>
                            <a:rPr lang="en-US" sz="2400" b="0" i="1" smtClean="0">
                              <a:latin typeface="Cambria Math"/>
                            </a:rPr>
                            <m:t>91.44</m:t>
                          </m:r>
                          <m:sSup>
                            <m:sSupPr>
                              <m:ctrlPr>
                                <a:rPr lang="en-US" sz="2400" b="0" i="1" smtClean="0">
                                  <a:latin typeface="Cambria Math"/>
                                </a:rPr>
                              </m:ctrlPr>
                            </m:sSupPr>
                            <m:e>
                              <m:r>
                                <a:rPr lang="en-US" sz="2400" b="0" i="1" smtClean="0">
                                  <a:latin typeface="Cambria Math"/>
                                </a:rPr>
                                <m:t>𝑚</m:t>
                              </m:r>
                            </m:e>
                            <m:sup>
                              <m:r>
                                <a:rPr lang="en-US" sz="2400" b="0" i="1" smtClean="0">
                                  <a:latin typeface="Cambria Math"/>
                                </a:rPr>
                                <m:t>2</m:t>
                              </m:r>
                            </m:sup>
                          </m:sSup>
                        </m:num>
                        <m:den>
                          <m:r>
                            <a:rPr lang="en-US" sz="2400" b="0" i="1" smtClean="0">
                              <a:latin typeface="Cambria Math"/>
                            </a:rPr>
                            <m:t>108</m:t>
                          </m:r>
                          <m:sSup>
                            <m:sSupPr>
                              <m:ctrlPr>
                                <a:rPr lang="en-US" sz="2400" b="0" i="1" smtClean="0">
                                  <a:latin typeface="Cambria Math"/>
                                </a:rPr>
                              </m:ctrlPr>
                            </m:sSupPr>
                            <m:e>
                              <m:r>
                                <a:rPr lang="en-US" sz="2400" b="0" i="1" smtClean="0">
                                  <a:latin typeface="Cambria Math"/>
                                </a:rPr>
                                <m:t>𝑚</m:t>
                              </m:r>
                            </m:e>
                            <m:sup>
                              <m:r>
                                <a:rPr lang="en-US" sz="2400" b="0" i="1" smtClean="0">
                                  <a:latin typeface="Cambria Math"/>
                                </a:rPr>
                                <m:t>2</m:t>
                              </m:r>
                            </m:sup>
                          </m:sSup>
                        </m:den>
                      </m:f>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i="1" smtClean="0">
                          <a:latin typeface="Cambria Math"/>
                          <a:ea typeface="Cambria Math"/>
                        </a:rPr>
                        <m:t>≈</m:t>
                      </m:r>
                      <m:r>
                        <a:rPr lang="en-US" sz="2400" b="0" i="1" smtClean="0">
                          <a:latin typeface="Cambria Math"/>
                          <a:ea typeface="Cambria Math"/>
                        </a:rPr>
                        <m:t>94%</m:t>
                      </m:r>
                    </m:oMath>
                  </m:oMathPara>
                </a14:m>
                <a:endParaRPr lang="en-US" sz="2400" dirty="0"/>
              </a:p>
            </p:txBody>
          </p:sp>
        </mc:Choice>
        <mc:Fallback xmlns="">
          <p:sp>
            <p:nvSpPr>
              <p:cNvPr id="34" name="TextBox 33"/>
              <p:cNvSpPr txBox="1">
                <a:spLocks noRot="1" noChangeAspect="1" noMove="1" noResize="1" noEditPoints="1" noAdjustHandles="1" noChangeArrowheads="1" noChangeShapeType="1" noTextEdit="1"/>
              </p:cNvSpPr>
              <p:nvPr/>
            </p:nvSpPr>
            <p:spPr>
              <a:xfrm>
                <a:off x="685800" y="2819400"/>
                <a:ext cx="5362878" cy="2187715"/>
              </a:xfrm>
              <a:prstGeom prst="rect">
                <a:avLst/>
              </a:prstGeom>
              <a:blipFill rotWithShape="1">
                <a:blip r:embed="rId4"/>
                <a:stretch>
                  <a:fillRect l="-341" t="-559"/>
                </a:stretch>
              </a:blipFill>
            </p:spPr>
            <p:txBody>
              <a:bodyPr/>
              <a:lstStyle/>
              <a:p>
                <a:r>
                  <a:rPr lang="en-US">
                    <a:noFill/>
                  </a:rPr>
                  <a:t> </a:t>
                </a:r>
              </a:p>
            </p:txBody>
          </p:sp>
        </mc:Fallback>
      </mc:AlternateContent>
    </p:spTree>
    <p:extLst>
      <p:ext uri="{BB962C8B-B14F-4D97-AF65-F5344CB8AC3E}">
        <p14:creationId xmlns:p14="http://schemas.microsoft.com/office/powerpoint/2010/main" val="260393892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667000"/>
          </a:xfrm>
        </p:spPr>
        <p:txBody>
          <a:bodyPr/>
          <a:lstStyle/>
          <a:p>
            <a:r>
              <a:rPr lang="en-US" sz="2800" dirty="0">
                <a:solidFill>
                  <a:schemeClr val="tx1"/>
                </a:solidFill>
              </a:rPr>
              <a:t>The Georgia Aquarium wants to put in a fish tank in a new exhibit. They either want to use a cylinder that would fit into a pillar in the center of the exhibit room, or a hemi-sphere that would protrude from the ceiling. Both have a diameter of 10 feet. The cylinder tank is 5-foot tall and contains an “underwater mountain” in the shape of a 5-foot-tall right cone.</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8220199"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G.MD Use Cavalier’s Principle to Compare Aquarium Volumes</a:t>
            </a:r>
          </a:p>
        </p:txBody>
      </p:sp>
      <p:grpSp>
        <p:nvGrpSpPr>
          <p:cNvPr id="32" name="Group 31"/>
          <p:cNvGrpSpPr/>
          <p:nvPr/>
        </p:nvGrpSpPr>
        <p:grpSpPr>
          <a:xfrm>
            <a:off x="2149475" y="3849624"/>
            <a:ext cx="4403725" cy="1852296"/>
            <a:chOff x="2149475" y="3849624"/>
            <a:chExt cx="4403725" cy="1852296"/>
          </a:xfrm>
        </p:grpSpPr>
        <p:grpSp>
          <p:nvGrpSpPr>
            <p:cNvPr id="33" name="Group 32"/>
            <p:cNvGrpSpPr/>
            <p:nvPr/>
          </p:nvGrpSpPr>
          <p:grpSpPr>
            <a:xfrm>
              <a:off x="2149475" y="4343400"/>
              <a:ext cx="1965325" cy="1353185"/>
              <a:chOff x="0" y="0"/>
              <a:chExt cx="1965367" cy="1353787"/>
            </a:xfrm>
          </p:grpSpPr>
          <p:sp>
            <p:nvSpPr>
              <p:cNvPr id="63" name="Rectangle 62"/>
              <p:cNvSpPr/>
              <p:nvPr/>
            </p:nvSpPr>
            <p:spPr>
              <a:xfrm>
                <a:off x="0" y="0"/>
                <a:ext cx="1965367" cy="13537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4" name="Group 63"/>
              <p:cNvGrpSpPr/>
              <p:nvPr/>
            </p:nvGrpSpPr>
            <p:grpSpPr>
              <a:xfrm>
                <a:off x="53439" y="53439"/>
                <a:ext cx="1864113" cy="1251816"/>
                <a:chOff x="0" y="0"/>
                <a:chExt cx="1864113" cy="1251816"/>
              </a:xfrm>
            </p:grpSpPr>
            <p:grpSp>
              <p:nvGrpSpPr>
                <p:cNvPr id="65" name="Group 64"/>
                <p:cNvGrpSpPr/>
                <p:nvPr/>
              </p:nvGrpSpPr>
              <p:grpSpPr>
                <a:xfrm>
                  <a:off x="0" y="0"/>
                  <a:ext cx="1448435" cy="979483"/>
                  <a:chOff x="0" y="0"/>
                  <a:chExt cx="1448435" cy="979483"/>
                </a:xfrm>
              </p:grpSpPr>
              <p:sp>
                <p:nvSpPr>
                  <p:cNvPr id="71" name="Can 70"/>
                  <p:cNvSpPr/>
                  <p:nvPr/>
                </p:nvSpPr>
                <p:spPr>
                  <a:xfrm>
                    <a:off x="0" y="0"/>
                    <a:ext cx="1448435" cy="979483"/>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72" name="Straight Connector 71"/>
                  <p:cNvCxnSpPr/>
                  <p:nvPr/>
                </p:nvCxnSpPr>
                <p:spPr>
                  <a:xfrm flipH="1" flipV="1">
                    <a:off x="724395" y="118753"/>
                    <a:ext cx="724040" cy="7540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0" y="118753"/>
                    <a:ext cx="724395" cy="75374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6" name="Straight Connector 65"/>
                <p:cNvCxnSpPr/>
                <p:nvPr/>
              </p:nvCxnSpPr>
              <p:spPr>
                <a:xfrm>
                  <a:off x="0" y="1134093"/>
                  <a:ext cx="1448435" cy="1781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67" name="Group 66"/>
                <p:cNvGrpSpPr/>
                <p:nvPr/>
              </p:nvGrpSpPr>
              <p:grpSpPr>
                <a:xfrm>
                  <a:off x="1466603" y="118753"/>
                  <a:ext cx="397510" cy="723851"/>
                  <a:chOff x="0" y="0"/>
                  <a:chExt cx="397510" cy="723851"/>
                </a:xfrm>
              </p:grpSpPr>
              <p:cxnSp>
                <p:nvCxnSpPr>
                  <p:cNvPr id="69" name="Straight Connector 68"/>
                  <p:cNvCxnSpPr/>
                  <p:nvPr/>
                </p:nvCxnSpPr>
                <p:spPr>
                  <a:xfrm>
                    <a:off x="195943" y="0"/>
                    <a:ext cx="0" cy="723851"/>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70" name="Text Box 173"/>
                  <p:cNvSpPr txBox="1"/>
                  <p:nvPr/>
                </p:nvSpPr>
                <p:spPr>
                  <a:xfrm>
                    <a:off x="0" y="285008"/>
                    <a:ext cx="397510" cy="24193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a:effectLst/>
                        <a:ea typeface="Calibri"/>
                        <a:cs typeface="Times New Roman"/>
                      </a:rPr>
                      <a:t>5 ft</a:t>
                    </a:r>
                  </a:p>
                </p:txBody>
              </p:sp>
            </p:grpSp>
            <p:sp>
              <p:nvSpPr>
                <p:cNvPr id="68" name="Text Box 174"/>
                <p:cNvSpPr txBox="1"/>
                <p:nvPr/>
              </p:nvSpPr>
              <p:spPr>
                <a:xfrm>
                  <a:off x="475013" y="1009403"/>
                  <a:ext cx="463138" cy="242413"/>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grpSp>
        </p:grpSp>
        <p:grpSp>
          <p:nvGrpSpPr>
            <p:cNvPr id="34" name="Group 33"/>
            <p:cNvGrpSpPr/>
            <p:nvPr/>
          </p:nvGrpSpPr>
          <p:grpSpPr>
            <a:xfrm>
              <a:off x="5003800" y="3849624"/>
              <a:ext cx="1549400" cy="1852296"/>
              <a:chOff x="0" y="0"/>
              <a:chExt cx="1549730" cy="1852628"/>
            </a:xfrm>
          </p:grpSpPr>
          <p:sp>
            <p:nvSpPr>
              <p:cNvPr id="35" name="Rectangle 34"/>
              <p:cNvSpPr/>
              <p:nvPr/>
            </p:nvSpPr>
            <p:spPr>
              <a:xfrm>
                <a:off x="0" y="581891"/>
                <a:ext cx="1549730" cy="12707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6" name="Group 35"/>
              <p:cNvGrpSpPr/>
              <p:nvPr/>
            </p:nvGrpSpPr>
            <p:grpSpPr>
              <a:xfrm>
                <a:off x="47501" y="0"/>
                <a:ext cx="1453545" cy="1809478"/>
                <a:chOff x="0" y="0"/>
                <a:chExt cx="1453545" cy="1809478"/>
              </a:xfrm>
            </p:grpSpPr>
            <p:grpSp>
              <p:nvGrpSpPr>
                <p:cNvPr id="37" name="Group 36"/>
                <p:cNvGrpSpPr/>
                <p:nvPr/>
              </p:nvGrpSpPr>
              <p:grpSpPr>
                <a:xfrm>
                  <a:off x="0" y="0"/>
                  <a:ext cx="1453545" cy="1543050"/>
                  <a:chOff x="0" y="0"/>
                  <a:chExt cx="1453545" cy="1543050"/>
                </a:xfrm>
              </p:grpSpPr>
              <p:sp>
                <p:nvSpPr>
                  <p:cNvPr id="60" name="Arc 59"/>
                  <p:cNvSpPr/>
                  <p:nvPr/>
                </p:nvSpPr>
                <p:spPr>
                  <a:xfrm rot="5400000">
                    <a:off x="-41564" y="47942"/>
                    <a:ext cx="1543050" cy="1447165"/>
                  </a:xfrm>
                  <a:prstGeom prst="arc">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1" name="Arc 60"/>
                  <p:cNvSpPr/>
                  <p:nvPr/>
                </p:nvSpPr>
                <p:spPr>
                  <a:xfrm rot="16200000" flipH="1">
                    <a:off x="-41564" y="47942"/>
                    <a:ext cx="1543050" cy="1447165"/>
                  </a:xfrm>
                  <a:prstGeom prst="arc">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2" name="Oval 61"/>
                  <p:cNvSpPr/>
                  <p:nvPr/>
                </p:nvSpPr>
                <p:spPr>
                  <a:xfrm>
                    <a:off x="0" y="635770"/>
                    <a:ext cx="1453545" cy="2489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38" name="Straight Connector 37"/>
                <p:cNvCxnSpPr/>
                <p:nvPr/>
              </p:nvCxnSpPr>
              <p:spPr>
                <a:xfrm>
                  <a:off x="5938" y="1692234"/>
                  <a:ext cx="1447165" cy="1778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9" name="Text Box 227"/>
                <p:cNvSpPr txBox="1"/>
                <p:nvPr/>
              </p:nvSpPr>
              <p:spPr>
                <a:xfrm>
                  <a:off x="475013" y="1567543"/>
                  <a:ext cx="462915" cy="24193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grpSp>
        </p:grpSp>
      </p:grpSp>
    </p:spTree>
    <p:extLst>
      <p:ext uri="{BB962C8B-B14F-4D97-AF65-F5344CB8AC3E}">
        <p14:creationId xmlns:p14="http://schemas.microsoft.com/office/powerpoint/2010/main" val="191118980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667000"/>
          </a:xfrm>
        </p:spPr>
        <p:txBody>
          <a:bodyPr/>
          <a:lstStyle/>
          <a:p>
            <a:r>
              <a:rPr lang="en-US" sz="2800" dirty="0">
                <a:solidFill>
                  <a:schemeClr val="tx1"/>
                </a:solidFill>
              </a:rPr>
              <a:t>To compare the volumes of the tanks Cavalier’s Principle can be used, by comparing the surface area of the water at varying levels for both tanks.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8220199"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G.MD Use Cavalier’s Principle to Compare Aquarium Volumes</a:t>
            </a:r>
          </a:p>
        </p:txBody>
      </p:sp>
      <p:grpSp>
        <p:nvGrpSpPr>
          <p:cNvPr id="32" name="Group 31"/>
          <p:cNvGrpSpPr/>
          <p:nvPr/>
        </p:nvGrpSpPr>
        <p:grpSpPr>
          <a:xfrm>
            <a:off x="2149475" y="3849624"/>
            <a:ext cx="4403725" cy="1852296"/>
            <a:chOff x="2149475" y="3849624"/>
            <a:chExt cx="4403725" cy="1852296"/>
          </a:xfrm>
        </p:grpSpPr>
        <p:grpSp>
          <p:nvGrpSpPr>
            <p:cNvPr id="33" name="Group 32"/>
            <p:cNvGrpSpPr/>
            <p:nvPr/>
          </p:nvGrpSpPr>
          <p:grpSpPr>
            <a:xfrm>
              <a:off x="2149475" y="4343400"/>
              <a:ext cx="1965325" cy="1353185"/>
              <a:chOff x="0" y="0"/>
              <a:chExt cx="1965367" cy="1353787"/>
            </a:xfrm>
          </p:grpSpPr>
          <p:sp>
            <p:nvSpPr>
              <p:cNvPr id="63" name="Rectangle 62"/>
              <p:cNvSpPr/>
              <p:nvPr/>
            </p:nvSpPr>
            <p:spPr>
              <a:xfrm>
                <a:off x="0" y="0"/>
                <a:ext cx="1965367" cy="13537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4" name="Group 63"/>
              <p:cNvGrpSpPr/>
              <p:nvPr/>
            </p:nvGrpSpPr>
            <p:grpSpPr>
              <a:xfrm>
                <a:off x="53439" y="53439"/>
                <a:ext cx="1864113" cy="1251816"/>
                <a:chOff x="0" y="0"/>
                <a:chExt cx="1864113" cy="1251816"/>
              </a:xfrm>
            </p:grpSpPr>
            <p:grpSp>
              <p:nvGrpSpPr>
                <p:cNvPr id="65" name="Group 64"/>
                <p:cNvGrpSpPr/>
                <p:nvPr/>
              </p:nvGrpSpPr>
              <p:grpSpPr>
                <a:xfrm>
                  <a:off x="0" y="0"/>
                  <a:ext cx="1448435" cy="979483"/>
                  <a:chOff x="0" y="0"/>
                  <a:chExt cx="1448435" cy="979483"/>
                </a:xfrm>
              </p:grpSpPr>
              <p:sp>
                <p:nvSpPr>
                  <p:cNvPr id="71" name="Can 70"/>
                  <p:cNvSpPr/>
                  <p:nvPr/>
                </p:nvSpPr>
                <p:spPr>
                  <a:xfrm>
                    <a:off x="0" y="0"/>
                    <a:ext cx="1448435" cy="979483"/>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72" name="Straight Connector 71"/>
                  <p:cNvCxnSpPr/>
                  <p:nvPr/>
                </p:nvCxnSpPr>
                <p:spPr>
                  <a:xfrm flipH="1" flipV="1">
                    <a:off x="724395" y="118753"/>
                    <a:ext cx="724040" cy="7540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0" y="118753"/>
                    <a:ext cx="724395" cy="75374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6" name="Straight Connector 65"/>
                <p:cNvCxnSpPr/>
                <p:nvPr/>
              </p:nvCxnSpPr>
              <p:spPr>
                <a:xfrm>
                  <a:off x="0" y="1134093"/>
                  <a:ext cx="1448435" cy="1781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67" name="Group 66"/>
                <p:cNvGrpSpPr/>
                <p:nvPr/>
              </p:nvGrpSpPr>
              <p:grpSpPr>
                <a:xfrm>
                  <a:off x="1466603" y="118753"/>
                  <a:ext cx="397510" cy="723851"/>
                  <a:chOff x="0" y="0"/>
                  <a:chExt cx="397510" cy="723851"/>
                </a:xfrm>
              </p:grpSpPr>
              <p:cxnSp>
                <p:nvCxnSpPr>
                  <p:cNvPr id="69" name="Straight Connector 68"/>
                  <p:cNvCxnSpPr/>
                  <p:nvPr/>
                </p:nvCxnSpPr>
                <p:spPr>
                  <a:xfrm>
                    <a:off x="195943" y="0"/>
                    <a:ext cx="0" cy="723851"/>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70" name="Text Box 173"/>
                  <p:cNvSpPr txBox="1"/>
                  <p:nvPr/>
                </p:nvSpPr>
                <p:spPr>
                  <a:xfrm>
                    <a:off x="0" y="285008"/>
                    <a:ext cx="397510" cy="24193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a:effectLst/>
                        <a:ea typeface="Calibri"/>
                        <a:cs typeface="Times New Roman"/>
                      </a:rPr>
                      <a:t>5 ft</a:t>
                    </a:r>
                  </a:p>
                </p:txBody>
              </p:sp>
            </p:grpSp>
            <p:sp>
              <p:nvSpPr>
                <p:cNvPr id="68" name="Text Box 174"/>
                <p:cNvSpPr txBox="1"/>
                <p:nvPr/>
              </p:nvSpPr>
              <p:spPr>
                <a:xfrm>
                  <a:off x="475013" y="1009403"/>
                  <a:ext cx="463138" cy="242413"/>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grpSp>
        </p:grpSp>
        <p:grpSp>
          <p:nvGrpSpPr>
            <p:cNvPr id="34" name="Group 33"/>
            <p:cNvGrpSpPr/>
            <p:nvPr/>
          </p:nvGrpSpPr>
          <p:grpSpPr>
            <a:xfrm>
              <a:off x="5003800" y="3849624"/>
              <a:ext cx="1549400" cy="1852296"/>
              <a:chOff x="0" y="0"/>
              <a:chExt cx="1549730" cy="1852628"/>
            </a:xfrm>
          </p:grpSpPr>
          <p:sp>
            <p:nvSpPr>
              <p:cNvPr id="35" name="Rectangle 34"/>
              <p:cNvSpPr/>
              <p:nvPr/>
            </p:nvSpPr>
            <p:spPr>
              <a:xfrm>
                <a:off x="0" y="581891"/>
                <a:ext cx="1549730" cy="12707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6" name="Group 35"/>
              <p:cNvGrpSpPr/>
              <p:nvPr/>
            </p:nvGrpSpPr>
            <p:grpSpPr>
              <a:xfrm>
                <a:off x="47501" y="0"/>
                <a:ext cx="1453545" cy="1809478"/>
                <a:chOff x="0" y="0"/>
                <a:chExt cx="1453545" cy="1809478"/>
              </a:xfrm>
            </p:grpSpPr>
            <p:grpSp>
              <p:nvGrpSpPr>
                <p:cNvPr id="37" name="Group 36"/>
                <p:cNvGrpSpPr/>
                <p:nvPr/>
              </p:nvGrpSpPr>
              <p:grpSpPr>
                <a:xfrm>
                  <a:off x="0" y="0"/>
                  <a:ext cx="1453545" cy="1543050"/>
                  <a:chOff x="0" y="0"/>
                  <a:chExt cx="1453545" cy="1543050"/>
                </a:xfrm>
              </p:grpSpPr>
              <p:sp>
                <p:nvSpPr>
                  <p:cNvPr id="60" name="Arc 59"/>
                  <p:cNvSpPr/>
                  <p:nvPr/>
                </p:nvSpPr>
                <p:spPr>
                  <a:xfrm rot="5400000">
                    <a:off x="-41564" y="47942"/>
                    <a:ext cx="1543050" cy="1447165"/>
                  </a:xfrm>
                  <a:prstGeom prst="arc">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1" name="Arc 60"/>
                  <p:cNvSpPr/>
                  <p:nvPr/>
                </p:nvSpPr>
                <p:spPr>
                  <a:xfrm rot="16200000" flipH="1">
                    <a:off x="-41564" y="47942"/>
                    <a:ext cx="1543050" cy="1447165"/>
                  </a:xfrm>
                  <a:prstGeom prst="arc">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2" name="Oval 61"/>
                  <p:cNvSpPr/>
                  <p:nvPr/>
                </p:nvSpPr>
                <p:spPr>
                  <a:xfrm>
                    <a:off x="0" y="635770"/>
                    <a:ext cx="1453545" cy="2489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38" name="Straight Connector 37"/>
                <p:cNvCxnSpPr/>
                <p:nvPr/>
              </p:nvCxnSpPr>
              <p:spPr>
                <a:xfrm>
                  <a:off x="5938" y="1692234"/>
                  <a:ext cx="1447165" cy="1778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9" name="Text Box 227"/>
                <p:cNvSpPr txBox="1"/>
                <p:nvPr/>
              </p:nvSpPr>
              <p:spPr>
                <a:xfrm>
                  <a:off x="475013" y="1567543"/>
                  <a:ext cx="462915" cy="24193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grpSp>
        </p:grpSp>
      </p:grpSp>
    </p:spTree>
    <p:extLst>
      <p:ext uri="{BB962C8B-B14F-4D97-AF65-F5344CB8AC3E}">
        <p14:creationId xmlns:p14="http://schemas.microsoft.com/office/powerpoint/2010/main" val="336877284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667000"/>
          </a:xfrm>
        </p:spPr>
        <p:txBody>
          <a:bodyPr/>
          <a:lstStyle/>
          <a:p>
            <a:r>
              <a:rPr lang="en-US" sz="2800" dirty="0">
                <a:solidFill>
                  <a:schemeClr val="tx1"/>
                </a:solidFill>
              </a:rPr>
              <a:t>To compare the volumes of the tanks Cavalier’s Principle can be used, by comparing the surface area of the water at varying levels for both tanks. </a:t>
            </a:r>
          </a:p>
          <a:p>
            <a:endParaRPr lang="en-US" sz="2800" dirty="0">
              <a:solidFill>
                <a:schemeClr val="tx1"/>
              </a:solidFill>
            </a:endParaRPr>
          </a:p>
          <a:p>
            <a:r>
              <a:rPr lang="en-US" sz="2800" dirty="0">
                <a:solidFill>
                  <a:schemeClr val="tx1"/>
                </a:solidFill>
              </a:rPr>
              <a:t>Determine the surface area of each tank filled at height </a:t>
            </a:r>
            <a:r>
              <a:rPr lang="en-US" sz="2800" i="1" dirty="0">
                <a:solidFill>
                  <a:schemeClr val="tx1"/>
                </a:solidFill>
              </a:rPr>
              <a:t>h</a:t>
            </a:r>
            <a:r>
              <a:rPr lang="en-US" sz="2800" dirty="0">
                <a:solidFill>
                  <a:schemeClr val="tx1"/>
                </a:solidFill>
              </a:rPr>
              <a:t> from the top.</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8220199"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G.MD Use Cavalier’s Principle to Compare Aquarium Volumes</a:t>
            </a:r>
          </a:p>
        </p:txBody>
      </p:sp>
      <p:grpSp>
        <p:nvGrpSpPr>
          <p:cNvPr id="32" name="Group 31"/>
          <p:cNvGrpSpPr/>
          <p:nvPr/>
        </p:nvGrpSpPr>
        <p:grpSpPr>
          <a:xfrm>
            <a:off x="2149475" y="3849624"/>
            <a:ext cx="4403725" cy="1852296"/>
            <a:chOff x="2149475" y="3849624"/>
            <a:chExt cx="4403725" cy="1852296"/>
          </a:xfrm>
        </p:grpSpPr>
        <p:grpSp>
          <p:nvGrpSpPr>
            <p:cNvPr id="33" name="Group 32"/>
            <p:cNvGrpSpPr/>
            <p:nvPr/>
          </p:nvGrpSpPr>
          <p:grpSpPr>
            <a:xfrm>
              <a:off x="2149475" y="4343400"/>
              <a:ext cx="1965325" cy="1353185"/>
              <a:chOff x="0" y="0"/>
              <a:chExt cx="1965367" cy="1353787"/>
            </a:xfrm>
          </p:grpSpPr>
          <p:sp>
            <p:nvSpPr>
              <p:cNvPr id="63" name="Rectangle 62"/>
              <p:cNvSpPr/>
              <p:nvPr/>
            </p:nvSpPr>
            <p:spPr>
              <a:xfrm>
                <a:off x="0" y="0"/>
                <a:ext cx="1965367" cy="13537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4" name="Group 63"/>
              <p:cNvGrpSpPr/>
              <p:nvPr/>
            </p:nvGrpSpPr>
            <p:grpSpPr>
              <a:xfrm>
                <a:off x="53439" y="53439"/>
                <a:ext cx="1864113" cy="1251816"/>
                <a:chOff x="0" y="0"/>
                <a:chExt cx="1864113" cy="1251816"/>
              </a:xfrm>
            </p:grpSpPr>
            <p:grpSp>
              <p:nvGrpSpPr>
                <p:cNvPr id="65" name="Group 64"/>
                <p:cNvGrpSpPr/>
                <p:nvPr/>
              </p:nvGrpSpPr>
              <p:grpSpPr>
                <a:xfrm>
                  <a:off x="0" y="0"/>
                  <a:ext cx="1448435" cy="979483"/>
                  <a:chOff x="0" y="0"/>
                  <a:chExt cx="1448435" cy="979483"/>
                </a:xfrm>
              </p:grpSpPr>
              <p:sp>
                <p:nvSpPr>
                  <p:cNvPr id="71" name="Can 70"/>
                  <p:cNvSpPr/>
                  <p:nvPr/>
                </p:nvSpPr>
                <p:spPr>
                  <a:xfrm>
                    <a:off x="0" y="0"/>
                    <a:ext cx="1448435" cy="979483"/>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72" name="Straight Connector 71"/>
                  <p:cNvCxnSpPr/>
                  <p:nvPr/>
                </p:nvCxnSpPr>
                <p:spPr>
                  <a:xfrm flipH="1" flipV="1">
                    <a:off x="724395" y="118753"/>
                    <a:ext cx="724040" cy="7540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0" y="118753"/>
                    <a:ext cx="724395" cy="75374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6" name="Straight Connector 65"/>
                <p:cNvCxnSpPr/>
                <p:nvPr/>
              </p:nvCxnSpPr>
              <p:spPr>
                <a:xfrm>
                  <a:off x="0" y="1134093"/>
                  <a:ext cx="1448435" cy="1781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67" name="Group 66"/>
                <p:cNvGrpSpPr/>
                <p:nvPr/>
              </p:nvGrpSpPr>
              <p:grpSpPr>
                <a:xfrm>
                  <a:off x="1466603" y="118753"/>
                  <a:ext cx="397510" cy="723851"/>
                  <a:chOff x="0" y="0"/>
                  <a:chExt cx="397510" cy="723851"/>
                </a:xfrm>
              </p:grpSpPr>
              <p:cxnSp>
                <p:nvCxnSpPr>
                  <p:cNvPr id="69" name="Straight Connector 68"/>
                  <p:cNvCxnSpPr/>
                  <p:nvPr/>
                </p:nvCxnSpPr>
                <p:spPr>
                  <a:xfrm>
                    <a:off x="195943" y="0"/>
                    <a:ext cx="0" cy="723851"/>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70" name="Text Box 173"/>
                  <p:cNvSpPr txBox="1"/>
                  <p:nvPr/>
                </p:nvSpPr>
                <p:spPr>
                  <a:xfrm>
                    <a:off x="0" y="285008"/>
                    <a:ext cx="397510" cy="24193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a:effectLst/>
                        <a:ea typeface="Calibri"/>
                        <a:cs typeface="Times New Roman"/>
                      </a:rPr>
                      <a:t>5 ft</a:t>
                    </a:r>
                  </a:p>
                </p:txBody>
              </p:sp>
            </p:grpSp>
            <p:sp>
              <p:nvSpPr>
                <p:cNvPr id="68" name="Text Box 174"/>
                <p:cNvSpPr txBox="1"/>
                <p:nvPr/>
              </p:nvSpPr>
              <p:spPr>
                <a:xfrm>
                  <a:off x="475013" y="1009403"/>
                  <a:ext cx="463138" cy="242413"/>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grpSp>
        </p:grpSp>
        <p:grpSp>
          <p:nvGrpSpPr>
            <p:cNvPr id="34" name="Group 33"/>
            <p:cNvGrpSpPr/>
            <p:nvPr/>
          </p:nvGrpSpPr>
          <p:grpSpPr>
            <a:xfrm>
              <a:off x="5003800" y="3849624"/>
              <a:ext cx="1549400" cy="1852296"/>
              <a:chOff x="0" y="0"/>
              <a:chExt cx="1549730" cy="1852628"/>
            </a:xfrm>
          </p:grpSpPr>
          <p:sp>
            <p:nvSpPr>
              <p:cNvPr id="35" name="Rectangle 34"/>
              <p:cNvSpPr/>
              <p:nvPr/>
            </p:nvSpPr>
            <p:spPr>
              <a:xfrm>
                <a:off x="0" y="581891"/>
                <a:ext cx="1549730" cy="12707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6" name="Group 35"/>
              <p:cNvGrpSpPr/>
              <p:nvPr/>
            </p:nvGrpSpPr>
            <p:grpSpPr>
              <a:xfrm>
                <a:off x="47501" y="0"/>
                <a:ext cx="1453545" cy="1809478"/>
                <a:chOff x="0" y="0"/>
                <a:chExt cx="1453545" cy="1809478"/>
              </a:xfrm>
            </p:grpSpPr>
            <p:grpSp>
              <p:nvGrpSpPr>
                <p:cNvPr id="37" name="Group 36"/>
                <p:cNvGrpSpPr/>
                <p:nvPr/>
              </p:nvGrpSpPr>
              <p:grpSpPr>
                <a:xfrm>
                  <a:off x="0" y="0"/>
                  <a:ext cx="1453545" cy="1543050"/>
                  <a:chOff x="0" y="0"/>
                  <a:chExt cx="1453545" cy="1543050"/>
                </a:xfrm>
              </p:grpSpPr>
              <p:sp>
                <p:nvSpPr>
                  <p:cNvPr id="60" name="Arc 59"/>
                  <p:cNvSpPr/>
                  <p:nvPr/>
                </p:nvSpPr>
                <p:spPr>
                  <a:xfrm rot="5400000">
                    <a:off x="-41564" y="47942"/>
                    <a:ext cx="1543050" cy="1447165"/>
                  </a:xfrm>
                  <a:prstGeom prst="arc">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1" name="Arc 60"/>
                  <p:cNvSpPr/>
                  <p:nvPr/>
                </p:nvSpPr>
                <p:spPr>
                  <a:xfrm rot="16200000" flipH="1">
                    <a:off x="-41564" y="47942"/>
                    <a:ext cx="1543050" cy="1447165"/>
                  </a:xfrm>
                  <a:prstGeom prst="arc">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2" name="Oval 61"/>
                  <p:cNvSpPr/>
                  <p:nvPr/>
                </p:nvSpPr>
                <p:spPr>
                  <a:xfrm>
                    <a:off x="0" y="635770"/>
                    <a:ext cx="1453545" cy="2489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38" name="Straight Connector 37"/>
                <p:cNvCxnSpPr/>
                <p:nvPr/>
              </p:nvCxnSpPr>
              <p:spPr>
                <a:xfrm>
                  <a:off x="5938" y="1692234"/>
                  <a:ext cx="1447165" cy="1778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9" name="Text Box 227"/>
                <p:cNvSpPr txBox="1"/>
                <p:nvPr/>
              </p:nvSpPr>
              <p:spPr>
                <a:xfrm>
                  <a:off x="475013" y="1567543"/>
                  <a:ext cx="462915" cy="24193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grpSp>
        </p:grpSp>
      </p:grpSp>
    </p:spTree>
    <p:extLst>
      <p:ext uri="{BB962C8B-B14F-4D97-AF65-F5344CB8AC3E}">
        <p14:creationId xmlns:p14="http://schemas.microsoft.com/office/powerpoint/2010/main" val="240722320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667000"/>
          </a:xfrm>
        </p:spPr>
        <p:txBody>
          <a:bodyPr/>
          <a:lstStyle/>
          <a:p>
            <a:r>
              <a:rPr lang="en-US" sz="2800" dirty="0">
                <a:solidFill>
                  <a:schemeClr val="tx1"/>
                </a:solidFill>
              </a:rPr>
              <a:t>The radius and height of the cylinder and cone are both 5 feet, so the vertical cross-section through the vertex of the cone shown below shows that the cross section of the water forms an isosceles right triangle.</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8220199"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G.MD Use Cavalier’s Principle to Compare Aquarium Volumes</a:t>
            </a:r>
          </a:p>
        </p:txBody>
      </p:sp>
      <p:grpSp>
        <p:nvGrpSpPr>
          <p:cNvPr id="28" name="Group 27"/>
          <p:cNvGrpSpPr/>
          <p:nvPr/>
        </p:nvGrpSpPr>
        <p:grpSpPr>
          <a:xfrm>
            <a:off x="990600" y="3358012"/>
            <a:ext cx="1935480" cy="1016000"/>
            <a:chOff x="0" y="0"/>
            <a:chExt cx="1935551" cy="1016000"/>
          </a:xfrm>
        </p:grpSpPr>
        <p:sp>
          <p:nvSpPr>
            <p:cNvPr id="29" name="Rectangle 28"/>
            <p:cNvSpPr/>
            <p:nvPr/>
          </p:nvSpPr>
          <p:spPr>
            <a:xfrm>
              <a:off x="0" y="0"/>
              <a:ext cx="1935551" cy="1016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0" name="Group 29"/>
            <p:cNvGrpSpPr/>
            <p:nvPr/>
          </p:nvGrpSpPr>
          <p:grpSpPr>
            <a:xfrm>
              <a:off x="57150" y="50800"/>
              <a:ext cx="1828800" cy="914400"/>
              <a:chOff x="0" y="0"/>
              <a:chExt cx="1828800" cy="914400"/>
            </a:xfrm>
          </p:grpSpPr>
          <p:grpSp>
            <p:nvGrpSpPr>
              <p:cNvPr id="31" name="Group 30"/>
              <p:cNvGrpSpPr/>
              <p:nvPr/>
            </p:nvGrpSpPr>
            <p:grpSpPr>
              <a:xfrm>
                <a:off x="0" y="0"/>
                <a:ext cx="1828800" cy="914400"/>
                <a:chOff x="0" y="0"/>
                <a:chExt cx="1828800" cy="914400"/>
              </a:xfrm>
            </p:grpSpPr>
            <p:sp>
              <p:nvSpPr>
                <p:cNvPr id="42" name="Isosceles Triangle 41"/>
                <p:cNvSpPr/>
                <p:nvPr/>
              </p:nvSpPr>
              <p:spPr>
                <a:xfrm>
                  <a:off x="0" y="0"/>
                  <a:ext cx="1828800" cy="914400"/>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43" name="Straight Connector 42"/>
                <p:cNvCxnSpPr/>
                <p:nvPr/>
              </p:nvCxnSpPr>
              <p:spPr>
                <a:xfrm flipV="1">
                  <a:off x="0" y="0"/>
                  <a:ext cx="0" cy="914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1822862" y="0"/>
                  <a:ext cx="0" cy="914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0" name="Right Triangle 39"/>
              <p:cNvSpPr/>
              <p:nvPr/>
            </p:nvSpPr>
            <p:spPr>
              <a:xfrm flipV="1">
                <a:off x="11875" y="528452"/>
                <a:ext cx="365760" cy="36576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Right Triangle 40"/>
              <p:cNvSpPr/>
              <p:nvPr/>
            </p:nvSpPr>
            <p:spPr>
              <a:xfrm flipH="1" flipV="1">
                <a:off x="1460664" y="540327"/>
                <a:ext cx="365760" cy="36576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Tree>
    <p:extLst>
      <p:ext uri="{BB962C8B-B14F-4D97-AF65-F5344CB8AC3E}">
        <p14:creationId xmlns:p14="http://schemas.microsoft.com/office/powerpoint/2010/main" val="100911576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667000"/>
          </a:xfrm>
        </p:spPr>
        <p:txBody>
          <a:bodyPr/>
          <a:lstStyle/>
          <a:p>
            <a:r>
              <a:rPr lang="en-US" sz="2800" dirty="0">
                <a:solidFill>
                  <a:schemeClr val="tx1"/>
                </a:solidFill>
              </a:rPr>
              <a:t>The radius and height of the cylinder and cone are both 5 feet, so the vertical cross-section through the vertex of the cone shown below shows that the cross section of the water forms an isosceles right triangle.</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8220199"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G.MD Use Cavalier’s Principle to Compare Aquarium Volumes</a:t>
            </a:r>
          </a:p>
        </p:txBody>
      </p:sp>
      <p:grpSp>
        <p:nvGrpSpPr>
          <p:cNvPr id="15" name="Group 14"/>
          <p:cNvGrpSpPr/>
          <p:nvPr/>
        </p:nvGrpSpPr>
        <p:grpSpPr>
          <a:xfrm>
            <a:off x="990600" y="3358012"/>
            <a:ext cx="4724400" cy="1072421"/>
            <a:chOff x="990600" y="3358012"/>
            <a:chExt cx="4724400" cy="1072421"/>
          </a:xfrm>
        </p:grpSpPr>
        <p:grpSp>
          <p:nvGrpSpPr>
            <p:cNvPr id="16" name="Group 15"/>
            <p:cNvGrpSpPr/>
            <p:nvPr/>
          </p:nvGrpSpPr>
          <p:grpSpPr>
            <a:xfrm>
              <a:off x="990600" y="3358012"/>
              <a:ext cx="1935480" cy="1016000"/>
              <a:chOff x="0" y="0"/>
              <a:chExt cx="1935551" cy="1016000"/>
            </a:xfrm>
          </p:grpSpPr>
          <p:sp>
            <p:nvSpPr>
              <p:cNvPr id="35" name="Rectangle 34"/>
              <p:cNvSpPr/>
              <p:nvPr/>
            </p:nvSpPr>
            <p:spPr>
              <a:xfrm>
                <a:off x="0" y="0"/>
                <a:ext cx="1935551" cy="1016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6" name="Group 35"/>
              <p:cNvGrpSpPr/>
              <p:nvPr/>
            </p:nvGrpSpPr>
            <p:grpSpPr>
              <a:xfrm>
                <a:off x="57150" y="50800"/>
                <a:ext cx="1828800" cy="914400"/>
                <a:chOff x="0" y="0"/>
                <a:chExt cx="1828800" cy="914400"/>
              </a:xfrm>
            </p:grpSpPr>
            <p:grpSp>
              <p:nvGrpSpPr>
                <p:cNvPr id="37" name="Group 36"/>
                <p:cNvGrpSpPr/>
                <p:nvPr/>
              </p:nvGrpSpPr>
              <p:grpSpPr>
                <a:xfrm>
                  <a:off x="0" y="0"/>
                  <a:ext cx="1828800" cy="914400"/>
                  <a:chOff x="0" y="0"/>
                  <a:chExt cx="1828800" cy="914400"/>
                </a:xfrm>
              </p:grpSpPr>
              <p:sp>
                <p:nvSpPr>
                  <p:cNvPr id="45" name="Isosceles Triangle 44"/>
                  <p:cNvSpPr/>
                  <p:nvPr/>
                </p:nvSpPr>
                <p:spPr>
                  <a:xfrm>
                    <a:off x="0" y="0"/>
                    <a:ext cx="1828800" cy="914400"/>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46" name="Straight Connector 45"/>
                  <p:cNvCxnSpPr/>
                  <p:nvPr/>
                </p:nvCxnSpPr>
                <p:spPr>
                  <a:xfrm flipV="1">
                    <a:off x="0" y="0"/>
                    <a:ext cx="0" cy="914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1822862" y="0"/>
                    <a:ext cx="0" cy="914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8" name="Right Triangle 37"/>
                <p:cNvSpPr/>
                <p:nvPr/>
              </p:nvSpPr>
              <p:spPr>
                <a:xfrm flipV="1">
                  <a:off x="11875" y="528452"/>
                  <a:ext cx="365760" cy="36576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9" name="Right Triangle 38"/>
                <p:cNvSpPr/>
                <p:nvPr/>
              </p:nvSpPr>
              <p:spPr>
                <a:xfrm flipH="1" flipV="1">
                  <a:off x="1460664" y="540327"/>
                  <a:ext cx="365760" cy="36576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grpSp>
          <p:nvGrpSpPr>
            <p:cNvPr id="17" name="Group 16"/>
            <p:cNvGrpSpPr/>
            <p:nvPr/>
          </p:nvGrpSpPr>
          <p:grpSpPr>
            <a:xfrm>
              <a:off x="3416935" y="3401733"/>
              <a:ext cx="2298065" cy="1028700"/>
              <a:chOff x="0" y="0"/>
              <a:chExt cx="2298536" cy="1028700"/>
            </a:xfrm>
          </p:grpSpPr>
          <p:sp>
            <p:nvSpPr>
              <p:cNvPr id="18" name="Rectangle 17"/>
              <p:cNvSpPr/>
              <p:nvPr/>
            </p:nvSpPr>
            <p:spPr>
              <a:xfrm>
                <a:off x="0" y="0"/>
                <a:ext cx="2298536" cy="10287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9" name="Group 18"/>
              <p:cNvGrpSpPr/>
              <p:nvPr/>
            </p:nvGrpSpPr>
            <p:grpSpPr>
              <a:xfrm>
                <a:off x="57150" y="57150"/>
                <a:ext cx="2185035" cy="914400"/>
                <a:chOff x="0" y="0"/>
                <a:chExt cx="2185060" cy="914400"/>
              </a:xfrm>
            </p:grpSpPr>
            <p:grpSp>
              <p:nvGrpSpPr>
                <p:cNvPr id="20" name="Group 19"/>
                <p:cNvGrpSpPr/>
                <p:nvPr/>
              </p:nvGrpSpPr>
              <p:grpSpPr>
                <a:xfrm>
                  <a:off x="0" y="0"/>
                  <a:ext cx="2185060" cy="914400"/>
                  <a:chOff x="0" y="0"/>
                  <a:chExt cx="2185060" cy="914400"/>
                </a:xfrm>
              </p:grpSpPr>
              <p:grpSp>
                <p:nvGrpSpPr>
                  <p:cNvPr id="22" name="Group 21"/>
                  <p:cNvGrpSpPr/>
                  <p:nvPr/>
                </p:nvGrpSpPr>
                <p:grpSpPr>
                  <a:xfrm>
                    <a:off x="356260" y="0"/>
                    <a:ext cx="1828800" cy="914400"/>
                    <a:chOff x="0" y="0"/>
                    <a:chExt cx="1828800" cy="914400"/>
                  </a:xfrm>
                </p:grpSpPr>
                <p:grpSp>
                  <p:nvGrpSpPr>
                    <p:cNvPr id="25" name="Group 24"/>
                    <p:cNvGrpSpPr/>
                    <p:nvPr/>
                  </p:nvGrpSpPr>
                  <p:grpSpPr>
                    <a:xfrm>
                      <a:off x="0" y="0"/>
                      <a:ext cx="1828800" cy="914400"/>
                      <a:chOff x="0" y="0"/>
                      <a:chExt cx="1828800" cy="914400"/>
                    </a:xfrm>
                  </p:grpSpPr>
                  <p:sp>
                    <p:nvSpPr>
                      <p:cNvPr id="32" name="Isosceles Triangle 31"/>
                      <p:cNvSpPr/>
                      <p:nvPr/>
                    </p:nvSpPr>
                    <p:spPr>
                      <a:xfrm>
                        <a:off x="0" y="0"/>
                        <a:ext cx="1828800" cy="914400"/>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33" name="Straight Connector 32"/>
                      <p:cNvCxnSpPr/>
                      <p:nvPr/>
                    </p:nvCxnSpPr>
                    <p:spPr>
                      <a:xfrm flipV="1">
                        <a:off x="0" y="0"/>
                        <a:ext cx="0" cy="914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1822862" y="0"/>
                        <a:ext cx="0" cy="914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 name="Right Triangle 25"/>
                    <p:cNvSpPr/>
                    <p:nvPr/>
                  </p:nvSpPr>
                  <p:spPr>
                    <a:xfrm flipV="1">
                      <a:off x="11875" y="528452"/>
                      <a:ext cx="365760" cy="36576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7" name="Right Triangle 26"/>
                    <p:cNvSpPr/>
                    <p:nvPr/>
                  </p:nvSpPr>
                  <p:spPr>
                    <a:xfrm flipH="1" flipV="1">
                      <a:off x="1460664" y="540327"/>
                      <a:ext cx="365760" cy="36576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3" name="Text Box 248"/>
                  <p:cNvSpPr txBox="1"/>
                  <p:nvPr/>
                </p:nvSpPr>
                <p:spPr>
                  <a:xfrm>
                    <a:off x="112816" y="148442"/>
                    <a:ext cx="266700"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i="1">
                        <a:effectLst/>
                        <a:ea typeface="Calibri"/>
                        <a:cs typeface="Times New Roman"/>
                      </a:rPr>
                      <a:t>h</a:t>
                    </a:r>
                    <a:endParaRPr lang="en-US" sz="1100">
                      <a:effectLst/>
                      <a:ea typeface="Calibri"/>
                      <a:cs typeface="Times New Roman"/>
                    </a:endParaRPr>
                  </a:p>
                </p:txBody>
              </p:sp>
              <p:sp>
                <p:nvSpPr>
                  <p:cNvPr id="24" name="Text Box 249"/>
                  <p:cNvSpPr txBox="1"/>
                  <p:nvPr/>
                </p:nvSpPr>
                <p:spPr>
                  <a:xfrm>
                    <a:off x="0" y="593766"/>
                    <a:ext cx="421005"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5 -</a:t>
                    </a:r>
                    <a:r>
                      <a:rPr lang="en-US" sz="1000" i="1">
                        <a:effectLst/>
                        <a:ea typeface="Calibri"/>
                        <a:cs typeface="Times New Roman"/>
                      </a:rPr>
                      <a:t> h</a:t>
                    </a:r>
                    <a:endParaRPr lang="en-US" sz="1100">
                      <a:effectLst/>
                      <a:ea typeface="Calibri"/>
                      <a:cs typeface="Times New Roman"/>
                    </a:endParaRPr>
                  </a:p>
                </p:txBody>
              </p:sp>
            </p:grpSp>
            <p:cxnSp>
              <p:nvCxnSpPr>
                <p:cNvPr id="21" name="Straight Connector 20"/>
                <p:cNvCxnSpPr/>
                <p:nvPr/>
              </p:nvCxnSpPr>
              <p:spPr>
                <a:xfrm flipH="1">
                  <a:off x="172193" y="528452"/>
                  <a:ext cx="13042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34484094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667000"/>
          </a:xfrm>
        </p:spPr>
        <p:txBody>
          <a:bodyPr/>
          <a:lstStyle/>
          <a:p>
            <a:r>
              <a:rPr lang="en-US" sz="2800" dirty="0">
                <a:solidFill>
                  <a:schemeClr val="tx1"/>
                </a:solidFill>
              </a:rPr>
              <a:t>The radius and height of the cylinder and cone are both 5 feet, so the vertical cross-section through the vertex of the cone shown below shows that the cross section of the water forms an isosceles right triangle.</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8220199"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G.MD Use Cavalier’s Principle to Compare Aquarium Volumes</a:t>
            </a:r>
          </a:p>
        </p:txBody>
      </p:sp>
      <p:grpSp>
        <p:nvGrpSpPr>
          <p:cNvPr id="30" name="Group 29"/>
          <p:cNvGrpSpPr/>
          <p:nvPr/>
        </p:nvGrpSpPr>
        <p:grpSpPr>
          <a:xfrm>
            <a:off x="990600" y="3358012"/>
            <a:ext cx="7391400" cy="1072421"/>
            <a:chOff x="990600" y="3358012"/>
            <a:chExt cx="7391400" cy="1072421"/>
          </a:xfrm>
        </p:grpSpPr>
        <p:grpSp>
          <p:nvGrpSpPr>
            <p:cNvPr id="31" name="Group 30"/>
            <p:cNvGrpSpPr/>
            <p:nvPr/>
          </p:nvGrpSpPr>
          <p:grpSpPr>
            <a:xfrm>
              <a:off x="990600" y="3358012"/>
              <a:ext cx="1935480" cy="1016000"/>
              <a:chOff x="0" y="0"/>
              <a:chExt cx="1935551" cy="1016000"/>
            </a:xfrm>
          </p:grpSpPr>
          <p:sp>
            <p:nvSpPr>
              <p:cNvPr id="75" name="Rectangle 74"/>
              <p:cNvSpPr/>
              <p:nvPr/>
            </p:nvSpPr>
            <p:spPr>
              <a:xfrm>
                <a:off x="0" y="0"/>
                <a:ext cx="1935551" cy="1016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76" name="Group 75"/>
              <p:cNvGrpSpPr/>
              <p:nvPr/>
            </p:nvGrpSpPr>
            <p:grpSpPr>
              <a:xfrm>
                <a:off x="57150" y="50800"/>
                <a:ext cx="1828800" cy="914400"/>
                <a:chOff x="0" y="0"/>
                <a:chExt cx="1828800" cy="914400"/>
              </a:xfrm>
            </p:grpSpPr>
            <p:grpSp>
              <p:nvGrpSpPr>
                <p:cNvPr id="77" name="Group 76"/>
                <p:cNvGrpSpPr/>
                <p:nvPr/>
              </p:nvGrpSpPr>
              <p:grpSpPr>
                <a:xfrm>
                  <a:off x="0" y="0"/>
                  <a:ext cx="1828800" cy="914400"/>
                  <a:chOff x="0" y="0"/>
                  <a:chExt cx="1828800" cy="914400"/>
                </a:xfrm>
              </p:grpSpPr>
              <p:sp>
                <p:nvSpPr>
                  <p:cNvPr id="80" name="Isosceles Triangle 79"/>
                  <p:cNvSpPr/>
                  <p:nvPr/>
                </p:nvSpPr>
                <p:spPr>
                  <a:xfrm>
                    <a:off x="0" y="0"/>
                    <a:ext cx="1828800" cy="914400"/>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81" name="Straight Connector 80"/>
                  <p:cNvCxnSpPr/>
                  <p:nvPr/>
                </p:nvCxnSpPr>
                <p:spPr>
                  <a:xfrm flipV="1">
                    <a:off x="0" y="0"/>
                    <a:ext cx="0" cy="914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V="1">
                    <a:off x="1822862" y="0"/>
                    <a:ext cx="0" cy="914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8" name="Right Triangle 77"/>
                <p:cNvSpPr/>
                <p:nvPr/>
              </p:nvSpPr>
              <p:spPr>
                <a:xfrm flipV="1">
                  <a:off x="11875" y="528452"/>
                  <a:ext cx="365760" cy="36576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9" name="Right Triangle 78"/>
                <p:cNvSpPr/>
                <p:nvPr/>
              </p:nvSpPr>
              <p:spPr>
                <a:xfrm flipH="1" flipV="1">
                  <a:off x="1460664" y="540327"/>
                  <a:ext cx="365760" cy="36576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grpSp>
          <p:nvGrpSpPr>
            <p:cNvPr id="40" name="Group 39"/>
            <p:cNvGrpSpPr/>
            <p:nvPr/>
          </p:nvGrpSpPr>
          <p:grpSpPr>
            <a:xfrm>
              <a:off x="3416935" y="3401733"/>
              <a:ext cx="2298065" cy="1028700"/>
              <a:chOff x="0" y="0"/>
              <a:chExt cx="2298536" cy="1028700"/>
            </a:xfrm>
          </p:grpSpPr>
          <p:sp>
            <p:nvSpPr>
              <p:cNvPr id="62" name="Rectangle 61"/>
              <p:cNvSpPr/>
              <p:nvPr/>
            </p:nvSpPr>
            <p:spPr>
              <a:xfrm>
                <a:off x="0" y="0"/>
                <a:ext cx="2298536" cy="10287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3" name="Group 62"/>
              <p:cNvGrpSpPr/>
              <p:nvPr/>
            </p:nvGrpSpPr>
            <p:grpSpPr>
              <a:xfrm>
                <a:off x="57150" y="57150"/>
                <a:ext cx="2185035" cy="914400"/>
                <a:chOff x="0" y="0"/>
                <a:chExt cx="2185060" cy="914400"/>
              </a:xfrm>
            </p:grpSpPr>
            <p:grpSp>
              <p:nvGrpSpPr>
                <p:cNvPr id="64" name="Group 63"/>
                <p:cNvGrpSpPr/>
                <p:nvPr/>
              </p:nvGrpSpPr>
              <p:grpSpPr>
                <a:xfrm>
                  <a:off x="0" y="0"/>
                  <a:ext cx="2185060" cy="914400"/>
                  <a:chOff x="0" y="0"/>
                  <a:chExt cx="2185060" cy="914400"/>
                </a:xfrm>
              </p:grpSpPr>
              <p:grpSp>
                <p:nvGrpSpPr>
                  <p:cNvPr id="66" name="Group 65"/>
                  <p:cNvGrpSpPr/>
                  <p:nvPr/>
                </p:nvGrpSpPr>
                <p:grpSpPr>
                  <a:xfrm>
                    <a:off x="356260" y="0"/>
                    <a:ext cx="1828800" cy="914400"/>
                    <a:chOff x="0" y="0"/>
                    <a:chExt cx="1828800" cy="914400"/>
                  </a:xfrm>
                </p:grpSpPr>
                <p:grpSp>
                  <p:nvGrpSpPr>
                    <p:cNvPr id="69" name="Group 68"/>
                    <p:cNvGrpSpPr/>
                    <p:nvPr/>
                  </p:nvGrpSpPr>
                  <p:grpSpPr>
                    <a:xfrm>
                      <a:off x="0" y="0"/>
                      <a:ext cx="1828800" cy="914400"/>
                      <a:chOff x="0" y="0"/>
                      <a:chExt cx="1828800" cy="914400"/>
                    </a:xfrm>
                  </p:grpSpPr>
                  <p:sp>
                    <p:nvSpPr>
                      <p:cNvPr id="72" name="Isosceles Triangle 71"/>
                      <p:cNvSpPr/>
                      <p:nvPr/>
                    </p:nvSpPr>
                    <p:spPr>
                      <a:xfrm>
                        <a:off x="0" y="0"/>
                        <a:ext cx="1828800" cy="914400"/>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73" name="Straight Connector 72"/>
                      <p:cNvCxnSpPr/>
                      <p:nvPr/>
                    </p:nvCxnSpPr>
                    <p:spPr>
                      <a:xfrm flipV="1">
                        <a:off x="0" y="0"/>
                        <a:ext cx="0" cy="914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V="1">
                        <a:off x="1822862" y="0"/>
                        <a:ext cx="0" cy="914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0" name="Right Triangle 69"/>
                    <p:cNvSpPr/>
                    <p:nvPr/>
                  </p:nvSpPr>
                  <p:spPr>
                    <a:xfrm flipV="1">
                      <a:off x="11875" y="528452"/>
                      <a:ext cx="365760" cy="36576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1" name="Right Triangle 70"/>
                    <p:cNvSpPr/>
                    <p:nvPr/>
                  </p:nvSpPr>
                  <p:spPr>
                    <a:xfrm flipH="1" flipV="1">
                      <a:off x="1460664" y="540327"/>
                      <a:ext cx="365760" cy="36576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67" name="Text Box 248"/>
                  <p:cNvSpPr txBox="1"/>
                  <p:nvPr/>
                </p:nvSpPr>
                <p:spPr>
                  <a:xfrm>
                    <a:off x="112816" y="148442"/>
                    <a:ext cx="266700"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i="1">
                        <a:effectLst/>
                        <a:ea typeface="Calibri"/>
                        <a:cs typeface="Times New Roman"/>
                      </a:rPr>
                      <a:t>h</a:t>
                    </a:r>
                    <a:endParaRPr lang="en-US" sz="1100">
                      <a:effectLst/>
                      <a:ea typeface="Calibri"/>
                      <a:cs typeface="Times New Roman"/>
                    </a:endParaRPr>
                  </a:p>
                </p:txBody>
              </p:sp>
              <p:sp>
                <p:nvSpPr>
                  <p:cNvPr id="68" name="Text Box 249"/>
                  <p:cNvSpPr txBox="1"/>
                  <p:nvPr/>
                </p:nvSpPr>
                <p:spPr>
                  <a:xfrm>
                    <a:off x="0" y="593766"/>
                    <a:ext cx="421005"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5 -</a:t>
                    </a:r>
                    <a:r>
                      <a:rPr lang="en-US" sz="1000" i="1">
                        <a:effectLst/>
                        <a:ea typeface="Calibri"/>
                        <a:cs typeface="Times New Roman"/>
                      </a:rPr>
                      <a:t> h</a:t>
                    </a:r>
                    <a:endParaRPr lang="en-US" sz="1100">
                      <a:effectLst/>
                      <a:ea typeface="Calibri"/>
                      <a:cs typeface="Times New Roman"/>
                    </a:endParaRPr>
                  </a:p>
                </p:txBody>
              </p:sp>
            </p:grpSp>
            <p:cxnSp>
              <p:nvCxnSpPr>
                <p:cNvPr id="65" name="Straight Connector 64"/>
                <p:cNvCxnSpPr/>
                <p:nvPr/>
              </p:nvCxnSpPr>
              <p:spPr>
                <a:xfrm flipH="1">
                  <a:off x="172193" y="528452"/>
                  <a:ext cx="13042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41" name="Group 40"/>
            <p:cNvGrpSpPr/>
            <p:nvPr/>
          </p:nvGrpSpPr>
          <p:grpSpPr>
            <a:xfrm>
              <a:off x="6087745" y="3411258"/>
              <a:ext cx="2294255" cy="1009650"/>
              <a:chOff x="0" y="0"/>
              <a:chExt cx="2294710" cy="1009650"/>
            </a:xfrm>
          </p:grpSpPr>
          <p:sp>
            <p:nvSpPr>
              <p:cNvPr id="42" name="Rectangle 41"/>
              <p:cNvSpPr/>
              <p:nvPr/>
            </p:nvSpPr>
            <p:spPr>
              <a:xfrm>
                <a:off x="0" y="0"/>
                <a:ext cx="2294710" cy="1009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43" name="Group 42"/>
              <p:cNvGrpSpPr/>
              <p:nvPr/>
            </p:nvGrpSpPr>
            <p:grpSpPr>
              <a:xfrm>
                <a:off x="57150" y="50800"/>
                <a:ext cx="2185035" cy="914400"/>
                <a:chOff x="0" y="0"/>
                <a:chExt cx="2185035" cy="914400"/>
              </a:xfrm>
            </p:grpSpPr>
            <p:cxnSp>
              <p:nvCxnSpPr>
                <p:cNvPr id="44" name="Straight Arrow Connector 43"/>
                <p:cNvCxnSpPr/>
                <p:nvPr/>
              </p:nvCxnSpPr>
              <p:spPr>
                <a:xfrm flipV="1">
                  <a:off x="730250" y="0"/>
                  <a:ext cx="0" cy="528452"/>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171450" y="527050"/>
                  <a:ext cx="1301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9" name="Group 48"/>
                <p:cNvGrpSpPr/>
                <p:nvPr/>
              </p:nvGrpSpPr>
              <p:grpSpPr>
                <a:xfrm>
                  <a:off x="0" y="0"/>
                  <a:ext cx="2185035" cy="914400"/>
                  <a:chOff x="0" y="0"/>
                  <a:chExt cx="2185035" cy="914400"/>
                </a:xfrm>
              </p:grpSpPr>
              <p:grpSp>
                <p:nvGrpSpPr>
                  <p:cNvPr id="50" name="Group 49"/>
                  <p:cNvGrpSpPr/>
                  <p:nvPr/>
                </p:nvGrpSpPr>
                <p:grpSpPr>
                  <a:xfrm>
                    <a:off x="0" y="0"/>
                    <a:ext cx="2185035" cy="914400"/>
                    <a:chOff x="0" y="0"/>
                    <a:chExt cx="2185060" cy="914400"/>
                  </a:xfrm>
                </p:grpSpPr>
                <p:grpSp>
                  <p:nvGrpSpPr>
                    <p:cNvPr id="53" name="Group 52"/>
                    <p:cNvGrpSpPr/>
                    <p:nvPr/>
                  </p:nvGrpSpPr>
                  <p:grpSpPr>
                    <a:xfrm>
                      <a:off x="356260" y="0"/>
                      <a:ext cx="1828800" cy="914400"/>
                      <a:chOff x="0" y="0"/>
                      <a:chExt cx="1828800" cy="914400"/>
                    </a:xfrm>
                  </p:grpSpPr>
                  <p:grpSp>
                    <p:nvGrpSpPr>
                      <p:cNvPr id="56" name="Group 55"/>
                      <p:cNvGrpSpPr/>
                      <p:nvPr/>
                    </p:nvGrpSpPr>
                    <p:grpSpPr>
                      <a:xfrm>
                        <a:off x="0" y="0"/>
                        <a:ext cx="1828800" cy="914400"/>
                        <a:chOff x="0" y="0"/>
                        <a:chExt cx="1828800" cy="914400"/>
                      </a:xfrm>
                    </p:grpSpPr>
                    <p:sp>
                      <p:nvSpPr>
                        <p:cNvPr id="59" name="Isosceles Triangle 58"/>
                        <p:cNvSpPr/>
                        <p:nvPr/>
                      </p:nvSpPr>
                      <p:spPr>
                        <a:xfrm>
                          <a:off x="0" y="0"/>
                          <a:ext cx="1828800" cy="914400"/>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0" name="Straight Connector 59"/>
                        <p:cNvCxnSpPr/>
                        <p:nvPr/>
                      </p:nvCxnSpPr>
                      <p:spPr>
                        <a:xfrm flipV="1">
                          <a:off x="0" y="0"/>
                          <a:ext cx="0" cy="914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V="1">
                          <a:off x="1822862" y="0"/>
                          <a:ext cx="0" cy="914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7" name="Right Triangle 56"/>
                      <p:cNvSpPr/>
                      <p:nvPr/>
                    </p:nvSpPr>
                    <p:spPr>
                      <a:xfrm flipV="1">
                        <a:off x="11875" y="528452"/>
                        <a:ext cx="365760" cy="36576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Right Triangle 57"/>
                      <p:cNvSpPr/>
                      <p:nvPr/>
                    </p:nvSpPr>
                    <p:spPr>
                      <a:xfrm flipH="1" flipV="1">
                        <a:off x="1460664" y="540327"/>
                        <a:ext cx="365760" cy="36576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4" name="Text Box 260"/>
                    <p:cNvSpPr txBox="1"/>
                    <p:nvPr/>
                  </p:nvSpPr>
                  <p:spPr>
                    <a:xfrm>
                      <a:off x="112816" y="148442"/>
                      <a:ext cx="266700"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i="1">
                          <a:effectLst/>
                          <a:ea typeface="Calibri"/>
                          <a:cs typeface="Times New Roman"/>
                        </a:rPr>
                        <a:t>h</a:t>
                      </a:r>
                      <a:endParaRPr lang="en-US" sz="1100">
                        <a:effectLst/>
                        <a:ea typeface="Calibri"/>
                        <a:cs typeface="Times New Roman"/>
                      </a:endParaRPr>
                    </a:p>
                  </p:txBody>
                </p:sp>
                <p:sp>
                  <p:nvSpPr>
                    <p:cNvPr id="55" name="Text Box 261"/>
                    <p:cNvSpPr txBox="1"/>
                    <p:nvPr/>
                  </p:nvSpPr>
                  <p:spPr>
                    <a:xfrm>
                      <a:off x="0" y="593766"/>
                      <a:ext cx="421005"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5 -</a:t>
                      </a:r>
                      <a:r>
                        <a:rPr lang="en-US" sz="1000" i="1">
                          <a:effectLst/>
                          <a:ea typeface="Calibri"/>
                          <a:cs typeface="Times New Roman"/>
                        </a:rPr>
                        <a:t> h</a:t>
                      </a:r>
                      <a:endParaRPr lang="en-US" sz="1100">
                        <a:effectLst/>
                        <a:ea typeface="Calibri"/>
                        <a:cs typeface="Times New Roman"/>
                      </a:endParaRPr>
                    </a:p>
                  </p:txBody>
                </p:sp>
              </p:grpSp>
              <p:sp>
                <p:nvSpPr>
                  <p:cNvPr id="51" name="Text Box 265"/>
                  <p:cNvSpPr txBox="1"/>
                  <p:nvPr/>
                </p:nvSpPr>
                <p:spPr>
                  <a:xfrm>
                    <a:off x="801585" y="0"/>
                    <a:ext cx="266065"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i="1">
                        <a:effectLst/>
                        <a:ea typeface="Calibri"/>
                        <a:cs typeface="Times New Roman"/>
                      </a:rPr>
                      <a:t>h</a:t>
                    </a:r>
                    <a:endParaRPr lang="en-US" sz="1100">
                      <a:effectLst/>
                      <a:ea typeface="Calibri"/>
                      <a:cs typeface="Times New Roman"/>
                    </a:endParaRPr>
                  </a:p>
                </p:txBody>
              </p:sp>
              <p:sp>
                <p:nvSpPr>
                  <p:cNvPr id="52" name="Text Box 266"/>
                  <p:cNvSpPr txBox="1"/>
                  <p:nvPr/>
                </p:nvSpPr>
                <p:spPr>
                  <a:xfrm>
                    <a:off x="332509" y="0"/>
                    <a:ext cx="420370"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5 -</a:t>
                    </a:r>
                    <a:r>
                      <a:rPr lang="en-US" sz="1000" i="1">
                        <a:effectLst/>
                        <a:ea typeface="Calibri"/>
                        <a:cs typeface="Times New Roman"/>
                      </a:rPr>
                      <a:t> h</a:t>
                    </a:r>
                    <a:endParaRPr lang="en-US" sz="1100">
                      <a:effectLst/>
                      <a:ea typeface="Calibri"/>
                      <a:cs typeface="Times New Roman"/>
                    </a:endParaRPr>
                  </a:p>
                </p:txBody>
              </p:sp>
            </p:grpSp>
          </p:grpSp>
        </p:grpSp>
      </p:grpSp>
    </p:spTree>
    <p:extLst>
      <p:ext uri="{BB962C8B-B14F-4D97-AF65-F5344CB8AC3E}">
        <p14:creationId xmlns:p14="http://schemas.microsoft.com/office/powerpoint/2010/main" val="58491071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667000"/>
          </a:xfrm>
        </p:spPr>
        <p:txBody>
          <a:bodyPr/>
          <a:lstStyle/>
          <a:p>
            <a:r>
              <a:rPr lang="en-US" sz="2800" dirty="0">
                <a:solidFill>
                  <a:schemeClr val="tx1"/>
                </a:solidFill>
              </a:rPr>
              <a:t>The surface area of the water can be found by subtracting the area of the inner circle with radius </a:t>
            </a:r>
            <a:r>
              <a:rPr lang="en-US" sz="2800" i="1" dirty="0">
                <a:solidFill>
                  <a:schemeClr val="tx1"/>
                </a:solidFill>
              </a:rPr>
              <a:t>h</a:t>
            </a:r>
            <a:r>
              <a:rPr lang="en-US" sz="2800" dirty="0">
                <a:solidFill>
                  <a:schemeClr val="tx1"/>
                </a:solidFill>
              </a:rPr>
              <a:t> from the area of the larger circle with radius 5.</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8220199"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G.MD Use Cavalier’s Principle to Compare Aquarium Volumes</a:t>
            </a:r>
          </a:p>
        </p:txBody>
      </p:sp>
      <p:grpSp>
        <p:nvGrpSpPr>
          <p:cNvPr id="83" name="Group 82"/>
          <p:cNvGrpSpPr/>
          <p:nvPr/>
        </p:nvGrpSpPr>
        <p:grpSpPr>
          <a:xfrm>
            <a:off x="5619750" y="2667000"/>
            <a:ext cx="1924050" cy="1906270"/>
            <a:chOff x="0" y="0"/>
            <a:chExt cx="1924219" cy="1906418"/>
          </a:xfrm>
        </p:grpSpPr>
        <p:sp>
          <p:nvSpPr>
            <p:cNvPr id="84" name="Rectangle 83"/>
            <p:cNvSpPr/>
            <p:nvPr/>
          </p:nvSpPr>
          <p:spPr>
            <a:xfrm>
              <a:off x="0" y="0"/>
              <a:ext cx="1924219" cy="19064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85" name="Group 84"/>
            <p:cNvGrpSpPr/>
            <p:nvPr/>
          </p:nvGrpSpPr>
          <p:grpSpPr>
            <a:xfrm>
              <a:off x="50800" y="38100"/>
              <a:ext cx="1822450" cy="1822450"/>
              <a:chOff x="0" y="0"/>
              <a:chExt cx="1822450" cy="1822450"/>
            </a:xfrm>
          </p:grpSpPr>
          <p:grpSp>
            <p:nvGrpSpPr>
              <p:cNvPr id="86" name="Group 85"/>
              <p:cNvGrpSpPr/>
              <p:nvPr/>
            </p:nvGrpSpPr>
            <p:grpSpPr>
              <a:xfrm>
                <a:off x="0" y="0"/>
                <a:ext cx="1822450" cy="1822450"/>
                <a:chOff x="0" y="0"/>
                <a:chExt cx="1822450" cy="1822450"/>
              </a:xfrm>
            </p:grpSpPr>
            <p:grpSp>
              <p:nvGrpSpPr>
                <p:cNvPr id="88" name="Group 87"/>
                <p:cNvGrpSpPr/>
                <p:nvPr/>
              </p:nvGrpSpPr>
              <p:grpSpPr>
                <a:xfrm>
                  <a:off x="0" y="0"/>
                  <a:ext cx="1822450" cy="1822450"/>
                  <a:chOff x="0" y="0"/>
                  <a:chExt cx="1822450" cy="1822450"/>
                </a:xfrm>
              </p:grpSpPr>
              <p:grpSp>
                <p:nvGrpSpPr>
                  <p:cNvPr id="90" name="Group 89"/>
                  <p:cNvGrpSpPr/>
                  <p:nvPr/>
                </p:nvGrpSpPr>
                <p:grpSpPr>
                  <a:xfrm>
                    <a:off x="0" y="0"/>
                    <a:ext cx="1822450" cy="1822450"/>
                    <a:chOff x="0" y="0"/>
                    <a:chExt cx="1822450" cy="1822450"/>
                  </a:xfrm>
                </p:grpSpPr>
                <p:sp>
                  <p:nvSpPr>
                    <p:cNvPr id="92" name="Oval 91"/>
                    <p:cNvSpPr/>
                    <p:nvPr/>
                  </p:nvSpPr>
                  <p:spPr>
                    <a:xfrm>
                      <a:off x="0" y="0"/>
                      <a:ext cx="1822450" cy="1822450"/>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3" name="Oval 92"/>
                    <p:cNvSpPr/>
                    <p:nvPr/>
                  </p:nvSpPr>
                  <p:spPr>
                    <a:xfrm>
                      <a:off x="368135" y="368135"/>
                      <a:ext cx="1086485" cy="10864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91" name="Oval 90"/>
                  <p:cNvSpPr/>
                  <p:nvPr/>
                </p:nvSpPr>
                <p:spPr>
                  <a:xfrm>
                    <a:off x="902525" y="902524"/>
                    <a:ext cx="17780" cy="1778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89" name="Straight Connector 88"/>
                <p:cNvCxnSpPr/>
                <p:nvPr/>
              </p:nvCxnSpPr>
              <p:spPr>
                <a:xfrm flipH="1">
                  <a:off x="368135" y="914400"/>
                  <a:ext cx="5426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7" name="Text Box 275"/>
              <p:cNvSpPr txBox="1"/>
              <p:nvPr/>
            </p:nvSpPr>
            <p:spPr>
              <a:xfrm>
                <a:off x="522514" y="718457"/>
                <a:ext cx="266065"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i="1">
                    <a:effectLst/>
                    <a:ea typeface="Calibri"/>
                    <a:cs typeface="Times New Roman"/>
                  </a:rPr>
                  <a:t>h</a:t>
                </a:r>
                <a:endParaRPr lang="en-US" sz="1100">
                  <a:effectLst/>
                  <a:ea typeface="Calibri"/>
                  <a:cs typeface="Times New Roman"/>
                </a:endParaRPr>
              </a:p>
            </p:txBody>
          </p:sp>
        </p:grpSp>
      </p:grpSp>
    </p:spTree>
    <p:extLst>
      <p:ext uri="{BB962C8B-B14F-4D97-AF65-F5344CB8AC3E}">
        <p14:creationId xmlns:p14="http://schemas.microsoft.com/office/powerpoint/2010/main" val="15267141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05201" y="1371600"/>
            <a:ext cx="5486399" cy="4648200"/>
          </a:xfrm>
        </p:spPr>
        <p:txBody>
          <a:bodyPr/>
          <a:lstStyle/>
          <a:p>
            <a:pPr algn="l"/>
            <a:r>
              <a:rPr lang="en-US" sz="2400" dirty="0" smtClean="0">
                <a:solidFill>
                  <a:schemeClr val="tx1"/>
                </a:solidFill>
              </a:rPr>
              <a:t>If four circles, each with diameter of 10 cm, are placed around a central circle, as pictured below, what is the perimeter of the formed figure? </a:t>
            </a: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slide-2-728.jpg"/>
          <p:cNvPicPr>
            <a:picLocks noChangeAspect="1"/>
          </p:cNvPicPr>
          <p:nvPr/>
        </p:nvPicPr>
        <p:blipFill>
          <a:blip r:embed="rId4" cstate="print"/>
          <a:srcRect l="46154"/>
          <a:stretch>
            <a:fillRect/>
          </a:stretch>
        </p:blipFill>
        <p:spPr>
          <a:xfrm>
            <a:off x="304801" y="228600"/>
            <a:ext cx="3200400" cy="5181600"/>
          </a:xfrm>
          <a:prstGeom prst="rect">
            <a:avLst/>
          </a:prstGeom>
          <a:ln>
            <a:solidFill>
              <a:schemeClr val="tx1">
                <a:lumMod val="50000"/>
                <a:lumOff val="50000"/>
              </a:schemeClr>
            </a:solidFill>
          </a:ln>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14" name="Group 13"/>
          <p:cNvGrpSpPr/>
          <p:nvPr/>
        </p:nvGrpSpPr>
        <p:grpSpPr>
          <a:xfrm>
            <a:off x="5029200" y="2590800"/>
            <a:ext cx="3733800" cy="3886200"/>
            <a:chOff x="5029200" y="2590800"/>
            <a:chExt cx="3733800" cy="3886200"/>
          </a:xfrm>
        </p:grpSpPr>
        <p:grpSp>
          <p:nvGrpSpPr>
            <p:cNvPr id="8" name="Group 7"/>
            <p:cNvGrpSpPr/>
            <p:nvPr/>
          </p:nvGrpSpPr>
          <p:grpSpPr>
            <a:xfrm>
              <a:off x="5029200" y="2590800"/>
              <a:ext cx="3733800" cy="3886200"/>
              <a:chOff x="5608320" y="2841427"/>
              <a:chExt cx="3154680" cy="3102173"/>
            </a:xfrm>
          </p:grpSpPr>
          <p:grpSp>
            <p:nvGrpSpPr>
              <p:cNvPr id="27" name="Group 26"/>
              <p:cNvGrpSpPr/>
              <p:nvPr/>
            </p:nvGrpSpPr>
            <p:grpSpPr>
              <a:xfrm>
                <a:off x="5608320" y="2841427"/>
                <a:ext cx="3154680" cy="3102173"/>
                <a:chOff x="0" y="0"/>
                <a:chExt cx="2720340" cy="2735580"/>
              </a:xfrm>
            </p:grpSpPr>
            <p:sp>
              <p:nvSpPr>
                <p:cNvPr id="28" name="Oval 27"/>
                <p:cNvSpPr/>
                <p:nvPr/>
              </p:nvSpPr>
              <p:spPr>
                <a:xfrm>
                  <a:off x="800100" y="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9" name="Oval 28"/>
                <p:cNvSpPr/>
                <p:nvPr/>
              </p:nvSpPr>
              <p:spPr>
                <a:xfrm>
                  <a:off x="800100" y="161544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Oval 29"/>
                <p:cNvSpPr/>
                <p:nvPr/>
              </p:nvSpPr>
              <p:spPr>
                <a:xfrm>
                  <a:off x="1600200" y="80772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Oval 30"/>
                <p:cNvSpPr/>
                <p:nvPr/>
              </p:nvSpPr>
              <p:spPr>
                <a:xfrm>
                  <a:off x="0" y="807720"/>
                  <a:ext cx="1120140" cy="11201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Oval 31"/>
                <p:cNvSpPr>
                  <a:spLocks noChangeAspect="1"/>
                </p:cNvSpPr>
                <p:nvPr/>
              </p:nvSpPr>
              <p:spPr>
                <a:xfrm>
                  <a:off x="1120140" y="1135380"/>
                  <a:ext cx="474980" cy="4749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7" name="Straight Connector 6"/>
              <p:cNvCxnSpPr>
                <a:stCxn id="28" idx="2"/>
                <a:endCxn id="28" idx="6"/>
              </p:cNvCxnSpPr>
              <p:nvPr/>
            </p:nvCxnSpPr>
            <p:spPr>
              <a:xfrm>
                <a:off x="6536167" y="3476552"/>
                <a:ext cx="1298986"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6553200" y="3429000"/>
              <a:ext cx="685800" cy="307777"/>
            </a:xfrm>
            <a:prstGeom prst="rect">
              <a:avLst/>
            </a:prstGeom>
            <a:noFill/>
          </p:spPr>
          <p:txBody>
            <a:bodyPr wrap="square" rtlCol="0">
              <a:spAutoFit/>
            </a:bodyPr>
            <a:lstStyle/>
            <a:p>
              <a:pPr algn="ctr"/>
              <a:r>
                <a:rPr lang="en-US" sz="1400" dirty="0" smtClean="0"/>
                <a:t>10 cm</a:t>
              </a:r>
              <a:endParaRPr lang="en-US" sz="1400" dirty="0"/>
            </a:p>
          </p:txBody>
        </p:sp>
      </p:gr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667000"/>
          </a:xfrm>
        </p:spPr>
        <p:txBody>
          <a:bodyPr/>
          <a:lstStyle/>
          <a:p>
            <a:r>
              <a:rPr lang="en-US" sz="2800" dirty="0">
                <a:solidFill>
                  <a:schemeClr val="tx1"/>
                </a:solidFill>
              </a:rPr>
              <a:t>The surface area of the water can be found by subtracting the area of the inner circle with radius </a:t>
            </a:r>
            <a:r>
              <a:rPr lang="en-US" sz="2800" i="1" dirty="0">
                <a:solidFill>
                  <a:schemeClr val="tx1"/>
                </a:solidFill>
              </a:rPr>
              <a:t>h</a:t>
            </a:r>
            <a:r>
              <a:rPr lang="en-US" sz="2800" dirty="0">
                <a:solidFill>
                  <a:schemeClr val="tx1"/>
                </a:solidFill>
              </a:rPr>
              <a:t> from the area of the larger circle with radius 5.</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8220199"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G.MD Use Cavalier’s Principle to Compare Aquarium Volumes</a:t>
            </a:r>
          </a:p>
        </p:txBody>
      </p:sp>
      <p:grpSp>
        <p:nvGrpSpPr>
          <p:cNvPr id="83" name="Group 82"/>
          <p:cNvGrpSpPr/>
          <p:nvPr/>
        </p:nvGrpSpPr>
        <p:grpSpPr>
          <a:xfrm>
            <a:off x="5619750" y="2667000"/>
            <a:ext cx="1924050" cy="1906270"/>
            <a:chOff x="0" y="0"/>
            <a:chExt cx="1924219" cy="1906418"/>
          </a:xfrm>
        </p:grpSpPr>
        <p:sp>
          <p:nvSpPr>
            <p:cNvPr id="84" name="Rectangle 83"/>
            <p:cNvSpPr/>
            <p:nvPr/>
          </p:nvSpPr>
          <p:spPr>
            <a:xfrm>
              <a:off x="0" y="0"/>
              <a:ext cx="1924219" cy="19064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85" name="Group 84"/>
            <p:cNvGrpSpPr/>
            <p:nvPr/>
          </p:nvGrpSpPr>
          <p:grpSpPr>
            <a:xfrm>
              <a:off x="50800" y="38100"/>
              <a:ext cx="1822450" cy="1822450"/>
              <a:chOff x="0" y="0"/>
              <a:chExt cx="1822450" cy="1822450"/>
            </a:xfrm>
          </p:grpSpPr>
          <p:grpSp>
            <p:nvGrpSpPr>
              <p:cNvPr id="86" name="Group 85"/>
              <p:cNvGrpSpPr/>
              <p:nvPr/>
            </p:nvGrpSpPr>
            <p:grpSpPr>
              <a:xfrm>
                <a:off x="0" y="0"/>
                <a:ext cx="1822450" cy="1822450"/>
                <a:chOff x="0" y="0"/>
                <a:chExt cx="1822450" cy="1822450"/>
              </a:xfrm>
            </p:grpSpPr>
            <p:grpSp>
              <p:nvGrpSpPr>
                <p:cNvPr id="88" name="Group 87"/>
                <p:cNvGrpSpPr/>
                <p:nvPr/>
              </p:nvGrpSpPr>
              <p:grpSpPr>
                <a:xfrm>
                  <a:off x="0" y="0"/>
                  <a:ext cx="1822450" cy="1822450"/>
                  <a:chOff x="0" y="0"/>
                  <a:chExt cx="1822450" cy="1822450"/>
                </a:xfrm>
              </p:grpSpPr>
              <p:grpSp>
                <p:nvGrpSpPr>
                  <p:cNvPr id="90" name="Group 89"/>
                  <p:cNvGrpSpPr/>
                  <p:nvPr/>
                </p:nvGrpSpPr>
                <p:grpSpPr>
                  <a:xfrm>
                    <a:off x="0" y="0"/>
                    <a:ext cx="1822450" cy="1822450"/>
                    <a:chOff x="0" y="0"/>
                    <a:chExt cx="1822450" cy="1822450"/>
                  </a:xfrm>
                </p:grpSpPr>
                <p:sp>
                  <p:nvSpPr>
                    <p:cNvPr id="92" name="Oval 91"/>
                    <p:cNvSpPr/>
                    <p:nvPr/>
                  </p:nvSpPr>
                  <p:spPr>
                    <a:xfrm>
                      <a:off x="0" y="0"/>
                      <a:ext cx="1822450" cy="1822450"/>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3" name="Oval 92"/>
                    <p:cNvSpPr/>
                    <p:nvPr/>
                  </p:nvSpPr>
                  <p:spPr>
                    <a:xfrm>
                      <a:off x="368135" y="368135"/>
                      <a:ext cx="1086485" cy="10864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91" name="Oval 90"/>
                  <p:cNvSpPr/>
                  <p:nvPr/>
                </p:nvSpPr>
                <p:spPr>
                  <a:xfrm>
                    <a:off x="902525" y="902524"/>
                    <a:ext cx="17780" cy="1778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89" name="Straight Connector 88"/>
                <p:cNvCxnSpPr/>
                <p:nvPr/>
              </p:nvCxnSpPr>
              <p:spPr>
                <a:xfrm flipH="1">
                  <a:off x="368135" y="914400"/>
                  <a:ext cx="5426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7" name="Text Box 275"/>
              <p:cNvSpPr txBox="1"/>
              <p:nvPr/>
            </p:nvSpPr>
            <p:spPr>
              <a:xfrm>
                <a:off x="522514" y="718457"/>
                <a:ext cx="266065"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i="1">
                    <a:effectLst/>
                    <a:ea typeface="Calibri"/>
                    <a:cs typeface="Times New Roman"/>
                  </a:rPr>
                  <a:t>h</a:t>
                </a:r>
                <a:endParaRPr lang="en-US" sz="1100">
                  <a:effectLst/>
                  <a:ea typeface="Calibri"/>
                  <a:cs typeface="Times New Roman"/>
                </a:endParaRPr>
              </a:p>
            </p:txBody>
          </p:sp>
        </p:grpSp>
      </p:grpSp>
      <mc:AlternateContent xmlns:mc="http://schemas.openxmlformats.org/markup-compatibility/2006" xmlns:a14="http://schemas.microsoft.com/office/drawing/2010/main">
        <mc:Choice Requires="a14">
          <p:sp>
            <p:nvSpPr>
              <p:cNvPr id="17" name="TextBox 16"/>
              <p:cNvSpPr txBox="1"/>
              <p:nvPr/>
            </p:nvSpPr>
            <p:spPr>
              <a:xfrm>
                <a:off x="1219200" y="2777990"/>
                <a:ext cx="2407006" cy="83099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𝐴</m:t>
                      </m:r>
                      <m:r>
                        <a:rPr lang="en-US" sz="2400" b="0" i="1" smtClean="0">
                          <a:latin typeface="Cambria Math"/>
                        </a:rPr>
                        <m:t>=</m:t>
                      </m:r>
                      <m:sSup>
                        <m:sSupPr>
                          <m:ctrlPr>
                            <a:rPr lang="en-US" sz="2400" b="0" i="1" smtClean="0">
                              <a:latin typeface="Cambria Math"/>
                            </a:rPr>
                          </m:ctrlPr>
                        </m:sSupPr>
                        <m:e>
                          <m:r>
                            <a:rPr lang="en-US" sz="2400" b="0" i="1" smtClean="0">
                              <a:latin typeface="Cambria Math"/>
                            </a:rPr>
                            <m:t>5</m:t>
                          </m:r>
                        </m:e>
                        <m:sup>
                          <m:r>
                            <a:rPr lang="en-US" sz="2400" b="0" i="1" smtClean="0">
                              <a:latin typeface="Cambria Math"/>
                            </a:rPr>
                            <m:t>2</m:t>
                          </m:r>
                        </m:sup>
                      </m:sSup>
                      <m:r>
                        <a:rPr lang="en-US" sz="2400" i="1">
                          <a:latin typeface="Cambria Math"/>
                          <a:ea typeface="Cambria Math"/>
                        </a:rPr>
                        <m:t>𝜋</m:t>
                      </m:r>
                      <m:r>
                        <a:rPr lang="en-US" sz="2400" b="0" i="1" smtClean="0">
                          <a:latin typeface="Cambria Math"/>
                          <a:ea typeface="Cambria Math"/>
                        </a:rPr>
                        <m:t> − </m:t>
                      </m:r>
                      <m:sSup>
                        <m:sSupPr>
                          <m:ctrlPr>
                            <a:rPr lang="en-US" sz="2400" b="0" i="1" smtClean="0">
                              <a:latin typeface="Cambria Math"/>
                              <a:ea typeface="Cambria Math"/>
                            </a:rPr>
                          </m:ctrlPr>
                        </m:sSupPr>
                        <m:e>
                          <m:r>
                            <a:rPr lang="en-US" sz="2400" b="0" i="1" smtClean="0">
                              <a:latin typeface="Cambria Math"/>
                              <a:ea typeface="Cambria Math"/>
                            </a:rPr>
                            <m:t>h</m:t>
                          </m:r>
                        </m:e>
                        <m:sup>
                          <m:r>
                            <a:rPr lang="en-US" sz="2400" b="0" i="1" smtClean="0">
                              <a:latin typeface="Cambria Math"/>
                              <a:ea typeface="Cambria Math"/>
                            </a:rPr>
                            <m:t>2</m:t>
                          </m:r>
                        </m:sup>
                      </m:sSup>
                      <m:r>
                        <a:rPr lang="en-US" sz="2400" b="0" i="1" smtClean="0">
                          <a:latin typeface="Cambria Math"/>
                          <a:ea typeface="Cambria Math"/>
                        </a:rPr>
                        <m:t>𝜋</m:t>
                      </m:r>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i="1">
                          <a:latin typeface="Cambria Math"/>
                        </a:rPr>
                        <m:t>𝐴</m:t>
                      </m:r>
                      <m:r>
                        <a:rPr lang="en-US" sz="2400" i="1">
                          <a:latin typeface="Cambria Math"/>
                        </a:rPr>
                        <m:t>=25</m:t>
                      </m:r>
                      <m:r>
                        <a:rPr lang="en-US" sz="2400" i="1">
                          <a:latin typeface="Cambria Math"/>
                          <a:ea typeface="Cambria Math"/>
                        </a:rPr>
                        <m:t>𝜋</m:t>
                      </m:r>
                      <m:r>
                        <a:rPr lang="en-US" sz="2400" i="1">
                          <a:latin typeface="Cambria Math"/>
                          <a:ea typeface="Cambria Math"/>
                        </a:rPr>
                        <m:t> − </m:t>
                      </m:r>
                      <m:sSup>
                        <m:sSupPr>
                          <m:ctrlPr>
                            <a:rPr lang="en-US" sz="2400" i="1">
                              <a:latin typeface="Cambria Math"/>
                              <a:ea typeface="Cambria Math"/>
                            </a:rPr>
                          </m:ctrlPr>
                        </m:sSupPr>
                        <m:e>
                          <m:r>
                            <a:rPr lang="en-US" sz="2400" i="1">
                              <a:latin typeface="Cambria Math"/>
                              <a:ea typeface="Cambria Math"/>
                            </a:rPr>
                            <m:t>h</m:t>
                          </m:r>
                        </m:e>
                        <m:sup>
                          <m:r>
                            <a:rPr lang="en-US" sz="2400" i="1">
                              <a:latin typeface="Cambria Math"/>
                              <a:ea typeface="Cambria Math"/>
                            </a:rPr>
                            <m:t>2</m:t>
                          </m:r>
                        </m:sup>
                      </m:sSup>
                      <m:r>
                        <a:rPr lang="en-US" sz="2400" i="1">
                          <a:latin typeface="Cambria Math"/>
                          <a:ea typeface="Cambria Math"/>
                        </a:rPr>
                        <m:t>𝜋</m:t>
                      </m:r>
                    </m:oMath>
                  </m:oMathPara>
                </a14:m>
                <a:endParaRPr lang="en-US" sz="2400" dirty="0"/>
              </a:p>
            </p:txBody>
          </p:sp>
        </mc:Choice>
        <mc:Fallback xmlns="">
          <p:sp>
            <p:nvSpPr>
              <p:cNvPr id="17" name="TextBox 16"/>
              <p:cNvSpPr txBox="1">
                <a:spLocks noRot="1" noChangeAspect="1" noMove="1" noResize="1" noEditPoints="1" noAdjustHandles="1" noChangeArrowheads="1" noChangeShapeType="1" noTextEdit="1"/>
              </p:cNvSpPr>
              <p:nvPr/>
            </p:nvSpPr>
            <p:spPr>
              <a:xfrm>
                <a:off x="1219200" y="2777990"/>
                <a:ext cx="2407006" cy="830997"/>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8963461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667000"/>
          </a:xfrm>
        </p:spPr>
        <p:txBody>
          <a:bodyPr/>
          <a:lstStyle/>
          <a:p>
            <a:r>
              <a:rPr lang="en-US" sz="2800" dirty="0">
                <a:solidFill>
                  <a:schemeClr val="tx1"/>
                </a:solidFill>
              </a:rPr>
              <a:t>The horizontal distance between the curved wall and the sphere’s center is denoted by </a:t>
            </a:r>
            <a:r>
              <a:rPr lang="en-US" sz="2800" i="1" dirty="0">
                <a:solidFill>
                  <a:schemeClr val="tx1"/>
                </a:solidFill>
              </a:rPr>
              <a:t>x</a:t>
            </a:r>
            <a:r>
              <a:rPr lang="en-US" sz="2800" dirty="0">
                <a:solidFill>
                  <a:schemeClr val="tx1"/>
                </a:solidFill>
              </a:rPr>
              <a:t>. But </a:t>
            </a:r>
            <a:r>
              <a:rPr lang="en-US" sz="2800" i="1" dirty="0">
                <a:solidFill>
                  <a:schemeClr val="tx1"/>
                </a:solidFill>
              </a:rPr>
              <a:t>x</a:t>
            </a:r>
            <a:r>
              <a:rPr lang="en-US" sz="2800" dirty="0">
                <a:solidFill>
                  <a:schemeClr val="tx1"/>
                </a:solidFill>
              </a:rPr>
              <a:t> can be expressed in terms of </a:t>
            </a:r>
            <a:r>
              <a:rPr lang="en-US" sz="2800" i="1" dirty="0">
                <a:solidFill>
                  <a:schemeClr val="tx1"/>
                </a:solidFill>
              </a:rPr>
              <a:t>h</a:t>
            </a:r>
            <a:r>
              <a:rPr lang="en-US" sz="2800" dirty="0">
                <a:solidFill>
                  <a:schemeClr val="tx1"/>
                </a:solidFill>
              </a:rPr>
              <a:t>, since </a:t>
            </a:r>
            <a:r>
              <a:rPr lang="en-US" sz="2800" i="1" dirty="0">
                <a:solidFill>
                  <a:schemeClr val="tx1"/>
                </a:solidFill>
              </a:rPr>
              <a:t>x</a:t>
            </a:r>
            <a:r>
              <a:rPr lang="en-US" sz="2800" dirty="0">
                <a:solidFill>
                  <a:schemeClr val="tx1"/>
                </a:solidFill>
              </a:rPr>
              <a:t> and </a:t>
            </a:r>
            <a:r>
              <a:rPr lang="en-US" sz="2800" i="1" dirty="0">
                <a:solidFill>
                  <a:schemeClr val="tx1"/>
                </a:solidFill>
              </a:rPr>
              <a:t>h</a:t>
            </a:r>
            <a:r>
              <a:rPr lang="en-US" sz="2800" dirty="0">
                <a:solidFill>
                  <a:schemeClr val="tx1"/>
                </a:solidFill>
              </a:rPr>
              <a:t> both represent lengths of a right triangle with hypotenuse 5.</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8220199"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G.MD Use Cavalier’s Principle to Compare Aquarium Volumes</a:t>
            </a:r>
          </a:p>
        </p:txBody>
      </p:sp>
      <p:grpSp>
        <p:nvGrpSpPr>
          <p:cNvPr id="18" name="Group 17"/>
          <p:cNvGrpSpPr/>
          <p:nvPr/>
        </p:nvGrpSpPr>
        <p:grpSpPr>
          <a:xfrm>
            <a:off x="762000" y="3382009"/>
            <a:ext cx="2208530" cy="1875791"/>
            <a:chOff x="0" y="0"/>
            <a:chExt cx="2208810" cy="1876301"/>
          </a:xfrm>
        </p:grpSpPr>
        <p:sp>
          <p:nvSpPr>
            <p:cNvPr id="19" name="Rectangle 18"/>
            <p:cNvSpPr/>
            <p:nvPr/>
          </p:nvSpPr>
          <p:spPr>
            <a:xfrm>
              <a:off x="0" y="486888"/>
              <a:ext cx="2208810" cy="1389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0" name="Group 19"/>
            <p:cNvGrpSpPr/>
            <p:nvPr/>
          </p:nvGrpSpPr>
          <p:grpSpPr>
            <a:xfrm>
              <a:off x="47501" y="0"/>
              <a:ext cx="2113808" cy="1828800"/>
              <a:chOff x="0" y="0"/>
              <a:chExt cx="2113808" cy="1828800"/>
            </a:xfrm>
          </p:grpSpPr>
          <p:grpSp>
            <p:nvGrpSpPr>
              <p:cNvPr id="21" name="Group 20"/>
              <p:cNvGrpSpPr/>
              <p:nvPr/>
            </p:nvGrpSpPr>
            <p:grpSpPr>
              <a:xfrm>
                <a:off x="285008" y="0"/>
                <a:ext cx="1828800" cy="1828800"/>
                <a:chOff x="0" y="0"/>
                <a:chExt cx="1828800" cy="1828800"/>
              </a:xfrm>
            </p:grpSpPr>
            <p:sp>
              <p:nvSpPr>
                <p:cNvPr id="25" name="Chord 24"/>
                <p:cNvSpPr/>
                <p:nvPr/>
              </p:nvSpPr>
              <p:spPr>
                <a:xfrm rot="16200000">
                  <a:off x="0" y="0"/>
                  <a:ext cx="1828800" cy="1828800"/>
                </a:xfrm>
                <a:prstGeom prst="chord">
                  <a:avLst>
                    <a:gd name="adj1" fmla="val 7610415"/>
                    <a:gd name="adj2" fmla="val 13999085"/>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6" name="Oval 25"/>
                <p:cNvSpPr/>
                <p:nvPr/>
              </p:nvSpPr>
              <p:spPr>
                <a:xfrm>
                  <a:off x="0" y="0"/>
                  <a:ext cx="1828800" cy="1828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7" name="Rectangle 26"/>
                <p:cNvSpPr/>
                <p:nvPr/>
              </p:nvSpPr>
              <p:spPr>
                <a:xfrm>
                  <a:off x="0" y="0"/>
                  <a:ext cx="1828800" cy="9080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8" name="Oval 27"/>
                <p:cNvSpPr/>
                <p:nvPr/>
              </p:nvSpPr>
              <p:spPr>
                <a:xfrm>
                  <a:off x="920338" y="908462"/>
                  <a:ext cx="17780" cy="17780"/>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2" name="Text Box 63"/>
              <p:cNvSpPr txBox="1"/>
              <p:nvPr/>
            </p:nvSpPr>
            <p:spPr>
              <a:xfrm>
                <a:off x="59377" y="1027215"/>
                <a:ext cx="266065"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i="1">
                    <a:effectLst/>
                    <a:ea typeface="Calibri"/>
                    <a:cs typeface="Times New Roman"/>
                  </a:rPr>
                  <a:t>h</a:t>
                </a:r>
                <a:endParaRPr lang="en-US" sz="1100">
                  <a:effectLst/>
                  <a:ea typeface="Calibri"/>
                  <a:cs typeface="Times New Roman"/>
                </a:endParaRPr>
              </a:p>
            </p:txBody>
          </p:sp>
          <p:sp>
            <p:nvSpPr>
              <p:cNvPr id="23" name="Text Box 277"/>
              <p:cNvSpPr txBox="1"/>
              <p:nvPr/>
            </p:nvSpPr>
            <p:spPr>
              <a:xfrm>
                <a:off x="0" y="1537854"/>
                <a:ext cx="420370"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5 -</a:t>
                </a:r>
                <a:r>
                  <a:rPr lang="en-US" sz="1000" i="1">
                    <a:effectLst/>
                    <a:ea typeface="Calibri"/>
                    <a:cs typeface="Times New Roman"/>
                  </a:rPr>
                  <a:t> h</a:t>
                </a:r>
                <a:endParaRPr lang="en-US" sz="1100">
                  <a:effectLst/>
                  <a:ea typeface="Calibri"/>
                  <a:cs typeface="Times New Roman"/>
                </a:endParaRPr>
              </a:p>
            </p:txBody>
          </p:sp>
          <p:cxnSp>
            <p:nvCxnSpPr>
              <p:cNvPr id="24" name="Straight Connector 23"/>
              <p:cNvCxnSpPr/>
              <p:nvPr/>
            </p:nvCxnSpPr>
            <p:spPr>
              <a:xfrm flipH="1">
                <a:off x="130629" y="1466602"/>
                <a:ext cx="1301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4506220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667000"/>
          </a:xfrm>
        </p:spPr>
        <p:txBody>
          <a:bodyPr/>
          <a:lstStyle/>
          <a:p>
            <a:r>
              <a:rPr lang="en-US" sz="2800" dirty="0">
                <a:solidFill>
                  <a:schemeClr val="tx1"/>
                </a:solidFill>
              </a:rPr>
              <a:t>The horizontal distance between the curved wall and the sphere’s center is denoted by </a:t>
            </a:r>
            <a:r>
              <a:rPr lang="en-US" sz="2800" i="1" dirty="0">
                <a:solidFill>
                  <a:schemeClr val="tx1"/>
                </a:solidFill>
              </a:rPr>
              <a:t>x</a:t>
            </a:r>
            <a:r>
              <a:rPr lang="en-US" sz="2800" dirty="0">
                <a:solidFill>
                  <a:schemeClr val="tx1"/>
                </a:solidFill>
              </a:rPr>
              <a:t>. But </a:t>
            </a:r>
            <a:r>
              <a:rPr lang="en-US" sz="2800" i="1" dirty="0">
                <a:solidFill>
                  <a:schemeClr val="tx1"/>
                </a:solidFill>
              </a:rPr>
              <a:t>x</a:t>
            </a:r>
            <a:r>
              <a:rPr lang="en-US" sz="2800" dirty="0">
                <a:solidFill>
                  <a:schemeClr val="tx1"/>
                </a:solidFill>
              </a:rPr>
              <a:t> can be expressed in terms of </a:t>
            </a:r>
            <a:r>
              <a:rPr lang="en-US" sz="2800" i="1" dirty="0">
                <a:solidFill>
                  <a:schemeClr val="tx1"/>
                </a:solidFill>
              </a:rPr>
              <a:t>h</a:t>
            </a:r>
            <a:r>
              <a:rPr lang="en-US" sz="2800" dirty="0">
                <a:solidFill>
                  <a:schemeClr val="tx1"/>
                </a:solidFill>
              </a:rPr>
              <a:t>, since </a:t>
            </a:r>
            <a:r>
              <a:rPr lang="en-US" sz="2800" i="1" dirty="0">
                <a:solidFill>
                  <a:schemeClr val="tx1"/>
                </a:solidFill>
              </a:rPr>
              <a:t>x</a:t>
            </a:r>
            <a:r>
              <a:rPr lang="en-US" sz="2800" dirty="0">
                <a:solidFill>
                  <a:schemeClr val="tx1"/>
                </a:solidFill>
              </a:rPr>
              <a:t> and </a:t>
            </a:r>
            <a:r>
              <a:rPr lang="en-US" sz="2800" i="1" dirty="0">
                <a:solidFill>
                  <a:schemeClr val="tx1"/>
                </a:solidFill>
              </a:rPr>
              <a:t>h</a:t>
            </a:r>
            <a:r>
              <a:rPr lang="en-US" sz="2800" dirty="0">
                <a:solidFill>
                  <a:schemeClr val="tx1"/>
                </a:solidFill>
              </a:rPr>
              <a:t> both represent lengths of a right triangle with hypotenuse 5.</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8220199"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G.MD Use Cavalier’s Principle to Compare Aquarium Volumes</a:t>
            </a:r>
          </a:p>
        </p:txBody>
      </p:sp>
      <p:grpSp>
        <p:nvGrpSpPr>
          <p:cNvPr id="5" name="Group 4"/>
          <p:cNvGrpSpPr/>
          <p:nvPr/>
        </p:nvGrpSpPr>
        <p:grpSpPr>
          <a:xfrm>
            <a:off x="762000" y="3343436"/>
            <a:ext cx="4971415" cy="1914364"/>
            <a:chOff x="762000" y="3343436"/>
            <a:chExt cx="4971415" cy="1914364"/>
          </a:xfrm>
        </p:grpSpPr>
        <p:grpSp>
          <p:nvGrpSpPr>
            <p:cNvPr id="29" name="Group 28"/>
            <p:cNvGrpSpPr/>
            <p:nvPr/>
          </p:nvGrpSpPr>
          <p:grpSpPr>
            <a:xfrm>
              <a:off x="762000" y="3382009"/>
              <a:ext cx="2208530" cy="1875791"/>
              <a:chOff x="0" y="0"/>
              <a:chExt cx="2208810" cy="1876301"/>
            </a:xfrm>
          </p:grpSpPr>
          <p:sp>
            <p:nvSpPr>
              <p:cNvPr id="48" name="Rectangle 47"/>
              <p:cNvSpPr/>
              <p:nvPr/>
            </p:nvSpPr>
            <p:spPr>
              <a:xfrm>
                <a:off x="0" y="486888"/>
                <a:ext cx="2208810" cy="1389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49" name="Group 48"/>
              <p:cNvGrpSpPr/>
              <p:nvPr/>
            </p:nvGrpSpPr>
            <p:grpSpPr>
              <a:xfrm>
                <a:off x="47501" y="0"/>
                <a:ext cx="2113808" cy="1828800"/>
                <a:chOff x="0" y="0"/>
                <a:chExt cx="2113808" cy="1828800"/>
              </a:xfrm>
            </p:grpSpPr>
            <p:grpSp>
              <p:nvGrpSpPr>
                <p:cNvPr id="50" name="Group 49"/>
                <p:cNvGrpSpPr/>
                <p:nvPr/>
              </p:nvGrpSpPr>
              <p:grpSpPr>
                <a:xfrm>
                  <a:off x="285008" y="0"/>
                  <a:ext cx="1828800" cy="1828800"/>
                  <a:chOff x="0" y="0"/>
                  <a:chExt cx="1828800" cy="1828800"/>
                </a:xfrm>
              </p:grpSpPr>
              <p:sp>
                <p:nvSpPr>
                  <p:cNvPr id="54" name="Chord 53"/>
                  <p:cNvSpPr/>
                  <p:nvPr/>
                </p:nvSpPr>
                <p:spPr>
                  <a:xfrm rot="16200000">
                    <a:off x="0" y="0"/>
                    <a:ext cx="1828800" cy="1828800"/>
                  </a:xfrm>
                  <a:prstGeom prst="chord">
                    <a:avLst>
                      <a:gd name="adj1" fmla="val 7610415"/>
                      <a:gd name="adj2" fmla="val 13999085"/>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5" name="Oval 54"/>
                  <p:cNvSpPr/>
                  <p:nvPr/>
                </p:nvSpPr>
                <p:spPr>
                  <a:xfrm>
                    <a:off x="0" y="0"/>
                    <a:ext cx="1828800" cy="1828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6" name="Rectangle 55"/>
                  <p:cNvSpPr/>
                  <p:nvPr/>
                </p:nvSpPr>
                <p:spPr>
                  <a:xfrm>
                    <a:off x="0" y="0"/>
                    <a:ext cx="1828800" cy="9080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7" name="Oval 56"/>
                  <p:cNvSpPr/>
                  <p:nvPr/>
                </p:nvSpPr>
                <p:spPr>
                  <a:xfrm>
                    <a:off x="920338" y="908462"/>
                    <a:ext cx="17780" cy="17780"/>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1" name="Text Box 63"/>
                <p:cNvSpPr txBox="1"/>
                <p:nvPr/>
              </p:nvSpPr>
              <p:spPr>
                <a:xfrm>
                  <a:off x="59377" y="1027215"/>
                  <a:ext cx="266065"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i="1">
                      <a:effectLst/>
                      <a:ea typeface="Calibri"/>
                      <a:cs typeface="Times New Roman"/>
                    </a:rPr>
                    <a:t>h</a:t>
                  </a:r>
                  <a:endParaRPr lang="en-US" sz="1100">
                    <a:effectLst/>
                    <a:ea typeface="Calibri"/>
                    <a:cs typeface="Times New Roman"/>
                  </a:endParaRPr>
                </a:p>
              </p:txBody>
            </p:sp>
            <p:sp>
              <p:nvSpPr>
                <p:cNvPr id="52" name="Text Box 277"/>
                <p:cNvSpPr txBox="1"/>
                <p:nvPr/>
              </p:nvSpPr>
              <p:spPr>
                <a:xfrm>
                  <a:off x="0" y="1537854"/>
                  <a:ext cx="420370"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5 -</a:t>
                  </a:r>
                  <a:r>
                    <a:rPr lang="en-US" sz="1000" i="1">
                      <a:effectLst/>
                      <a:ea typeface="Calibri"/>
                      <a:cs typeface="Times New Roman"/>
                    </a:rPr>
                    <a:t> h</a:t>
                  </a:r>
                  <a:endParaRPr lang="en-US" sz="1100">
                    <a:effectLst/>
                    <a:ea typeface="Calibri"/>
                    <a:cs typeface="Times New Roman"/>
                  </a:endParaRPr>
                </a:p>
              </p:txBody>
            </p:sp>
            <p:cxnSp>
              <p:nvCxnSpPr>
                <p:cNvPr id="53" name="Straight Connector 52"/>
                <p:cNvCxnSpPr/>
                <p:nvPr/>
              </p:nvCxnSpPr>
              <p:spPr>
                <a:xfrm flipH="1">
                  <a:off x="130629" y="1466602"/>
                  <a:ext cx="1301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30" name="Group 29"/>
            <p:cNvGrpSpPr/>
            <p:nvPr/>
          </p:nvGrpSpPr>
          <p:grpSpPr>
            <a:xfrm>
              <a:off x="3409315" y="3343436"/>
              <a:ext cx="2324100" cy="1911350"/>
              <a:chOff x="0" y="0"/>
              <a:chExt cx="2324100" cy="1911350"/>
            </a:xfrm>
          </p:grpSpPr>
          <p:sp>
            <p:nvSpPr>
              <p:cNvPr id="32" name="Rectangle 31"/>
              <p:cNvSpPr/>
              <p:nvPr/>
            </p:nvSpPr>
            <p:spPr>
              <a:xfrm>
                <a:off x="0" y="704850"/>
                <a:ext cx="2324100" cy="1206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3" name="Group 32"/>
              <p:cNvGrpSpPr/>
              <p:nvPr/>
            </p:nvGrpSpPr>
            <p:grpSpPr>
              <a:xfrm>
                <a:off x="57150" y="0"/>
                <a:ext cx="2208530" cy="1875791"/>
                <a:chOff x="0" y="0"/>
                <a:chExt cx="2208810" cy="1876301"/>
              </a:xfrm>
            </p:grpSpPr>
            <p:grpSp>
              <p:nvGrpSpPr>
                <p:cNvPr id="34" name="Group 33"/>
                <p:cNvGrpSpPr/>
                <p:nvPr/>
              </p:nvGrpSpPr>
              <p:grpSpPr>
                <a:xfrm>
                  <a:off x="0" y="0"/>
                  <a:ext cx="2208810" cy="1876301"/>
                  <a:chOff x="0" y="0"/>
                  <a:chExt cx="2208810" cy="1876301"/>
                </a:xfrm>
              </p:grpSpPr>
              <p:sp>
                <p:nvSpPr>
                  <p:cNvPr id="38" name="Rectangle 37"/>
                  <p:cNvSpPr/>
                  <p:nvPr/>
                </p:nvSpPr>
                <p:spPr>
                  <a:xfrm>
                    <a:off x="0" y="486888"/>
                    <a:ext cx="2208810" cy="1389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9" name="Group 38"/>
                  <p:cNvGrpSpPr/>
                  <p:nvPr/>
                </p:nvGrpSpPr>
                <p:grpSpPr>
                  <a:xfrm>
                    <a:off x="47501" y="0"/>
                    <a:ext cx="2113808" cy="1828800"/>
                    <a:chOff x="0" y="0"/>
                    <a:chExt cx="2113808" cy="1828800"/>
                  </a:xfrm>
                </p:grpSpPr>
                <p:grpSp>
                  <p:nvGrpSpPr>
                    <p:cNvPr id="40" name="Group 39"/>
                    <p:cNvGrpSpPr/>
                    <p:nvPr/>
                  </p:nvGrpSpPr>
                  <p:grpSpPr>
                    <a:xfrm>
                      <a:off x="285008" y="0"/>
                      <a:ext cx="1828800" cy="1828800"/>
                      <a:chOff x="0" y="0"/>
                      <a:chExt cx="1828800" cy="1828800"/>
                    </a:xfrm>
                  </p:grpSpPr>
                  <p:sp>
                    <p:nvSpPr>
                      <p:cNvPr id="44" name="Chord 43"/>
                      <p:cNvSpPr/>
                      <p:nvPr/>
                    </p:nvSpPr>
                    <p:spPr>
                      <a:xfrm rot="16200000">
                        <a:off x="0" y="0"/>
                        <a:ext cx="1828800" cy="1828800"/>
                      </a:xfrm>
                      <a:prstGeom prst="chord">
                        <a:avLst>
                          <a:gd name="adj1" fmla="val 7610415"/>
                          <a:gd name="adj2" fmla="val 13999085"/>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Oval 44"/>
                      <p:cNvSpPr/>
                      <p:nvPr/>
                    </p:nvSpPr>
                    <p:spPr>
                      <a:xfrm>
                        <a:off x="0" y="0"/>
                        <a:ext cx="1828800" cy="1828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6" name="Rectangle 45"/>
                      <p:cNvSpPr/>
                      <p:nvPr/>
                    </p:nvSpPr>
                    <p:spPr>
                      <a:xfrm>
                        <a:off x="0" y="0"/>
                        <a:ext cx="1828800" cy="9080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7" name="Oval 46"/>
                      <p:cNvSpPr/>
                      <p:nvPr/>
                    </p:nvSpPr>
                    <p:spPr>
                      <a:xfrm>
                        <a:off x="920338" y="908462"/>
                        <a:ext cx="17780" cy="17780"/>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41" name="Text Box 84"/>
                    <p:cNvSpPr txBox="1"/>
                    <p:nvPr/>
                  </p:nvSpPr>
                  <p:spPr>
                    <a:xfrm>
                      <a:off x="59377" y="1027215"/>
                      <a:ext cx="266065"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i="1">
                          <a:effectLst/>
                          <a:ea typeface="Calibri"/>
                          <a:cs typeface="Times New Roman"/>
                        </a:rPr>
                        <a:t>h</a:t>
                      </a:r>
                      <a:endParaRPr lang="en-US" sz="1100">
                        <a:effectLst/>
                        <a:ea typeface="Calibri"/>
                        <a:cs typeface="Times New Roman"/>
                      </a:endParaRPr>
                    </a:p>
                  </p:txBody>
                </p:sp>
                <p:sp>
                  <p:nvSpPr>
                    <p:cNvPr id="42" name="Text Box 85"/>
                    <p:cNvSpPr txBox="1"/>
                    <p:nvPr/>
                  </p:nvSpPr>
                  <p:spPr>
                    <a:xfrm>
                      <a:off x="0" y="1537854"/>
                      <a:ext cx="420370"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5 -</a:t>
                      </a:r>
                      <a:r>
                        <a:rPr lang="en-US" sz="1000" i="1">
                          <a:effectLst/>
                          <a:ea typeface="Calibri"/>
                          <a:cs typeface="Times New Roman"/>
                        </a:rPr>
                        <a:t> h</a:t>
                      </a:r>
                      <a:endParaRPr lang="en-US" sz="1100">
                        <a:effectLst/>
                        <a:ea typeface="Calibri"/>
                        <a:cs typeface="Times New Roman"/>
                      </a:endParaRPr>
                    </a:p>
                  </p:txBody>
                </p:sp>
                <p:cxnSp>
                  <p:nvCxnSpPr>
                    <p:cNvPr id="43" name="Straight Connector 42"/>
                    <p:cNvCxnSpPr/>
                    <p:nvPr/>
                  </p:nvCxnSpPr>
                  <p:spPr>
                    <a:xfrm flipH="1">
                      <a:off x="130629" y="1466602"/>
                      <a:ext cx="1301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5" name="Right Triangle 34"/>
                <p:cNvSpPr/>
                <p:nvPr/>
              </p:nvSpPr>
              <p:spPr>
                <a:xfrm flipH="1">
                  <a:off x="516576" y="908462"/>
                  <a:ext cx="749169" cy="558222"/>
                </a:xfrm>
                <a:prstGeom prst="r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6" name="Text Box 137"/>
                <p:cNvSpPr txBox="1"/>
                <p:nvPr/>
              </p:nvSpPr>
              <p:spPr>
                <a:xfrm>
                  <a:off x="843148" y="1258784"/>
                  <a:ext cx="265430"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i="1">
                      <a:effectLst/>
                      <a:ea typeface="Calibri"/>
                      <a:cs typeface="Times New Roman"/>
                    </a:rPr>
                    <a:t>x</a:t>
                  </a:r>
                  <a:endParaRPr lang="en-US" sz="1100">
                    <a:effectLst/>
                    <a:ea typeface="Calibri"/>
                    <a:cs typeface="Times New Roman"/>
                  </a:endParaRPr>
                </a:p>
              </p:txBody>
            </p:sp>
            <p:sp>
              <p:nvSpPr>
                <p:cNvPr id="37" name="Rectangle 36"/>
                <p:cNvSpPr/>
                <p:nvPr/>
              </p:nvSpPr>
              <p:spPr>
                <a:xfrm>
                  <a:off x="1193470" y="1389413"/>
                  <a:ext cx="71252" cy="7125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grpSp>
    </p:spTree>
    <p:extLst>
      <p:ext uri="{BB962C8B-B14F-4D97-AF65-F5344CB8AC3E}">
        <p14:creationId xmlns:p14="http://schemas.microsoft.com/office/powerpoint/2010/main" val="295214487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667000"/>
          </a:xfrm>
        </p:spPr>
        <p:txBody>
          <a:bodyPr/>
          <a:lstStyle/>
          <a:p>
            <a:r>
              <a:rPr lang="en-US" sz="2800" dirty="0">
                <a:solidFill>
                  <a:schemeClr val="tx1"/>
                </a:solidFill>
              </a:rPr>
              <a:t>The horizontal distance between the curved wall and the sphere’s center is denoted by </a:t>
            </a:r>
            <a:r>
              <a:rPr lang="en-US" sz="2800" i="1" dirty="0">
                <a:solidFill>
                  <a:schemeClr val="tx1"/>
                </a:solidFill>
              </a:rPr>
              <a:t>x</a:t>
            </a:r>
            <a:r>
              <a:rPr lang="en-US" sz="2800" dirty="0">
                <a:solidFill>
                  <a:schemeClr val="tx1"/>
                </a:solidFill>
              </a:rPr>
              <a:t>. But </a:t>
            </a:r>
            <a:r>
              <a:rPr lang="en-US" sz="2800" i="1" dirty="0">
                <a:solidFill>
                  <a:schemeClr val="tx1"/>
                </a:solidFill>
              </a:rPr>
              <a:t>x</a:t>
            </a:r>
            <a:r>
              <a:rPr lang="en-US" sz="2800" dirty="0">
                <a:solidFill>
                  <a:schemeClr val="tx1"/>
                </a:solidFill>
              </a:rPr>
              <a:t> can be expressed in terms of </a:t>
            </a:r>
            <a:r>
              <a:rPr lang="en-US" sz="2800" i="1" dirty="0">
                <a:solidFill>
                  <a:schemeClr val="tx1"/>
                </a:solidFill>
              </a:rPr>
              <a:t>h</a:t>
            </a:r>
            <a:r>
              <a:rPr lang="en-US" sz="2800" dirty="0">
                <a:solidFill>
                  <a:schemeClr val="tx1"/>
                </a:solidFill>
              </a:rPr>
              <a:t>, since </a:t>
            </a:r>
            <a:r>
              <a:rPr lang="en-US" sz="2800" i="1" dirty="0">
                <a:solidFill>
                  <a:schemeClr val="tx1"/>
                </a:solidFill>
              </a:rPr>
              <a:t>x</a:t>
            </a:r>
            <a:r>
              <a:rPr lang="en-US" sz="2800" dirty="0">
                <a:solidFill>
                  <a:schemeClr val="tx1"/>
                </a:solidFill>
              </a:rPr>
              <a:t> and </a:t>
            </a:r>
            <a:r>
              <a:rPr lang="en-US" sz="2800" i="1" dirty="0">
                <a:solidFill>
                  <a:schemeClr val="tx1"/>
                </a:solidFill>
              </a:rPr>
              <a:t>h</a:t>
            </a:r>
            <a:r>
              <a:rPr lang="en-US" sz="2800" dirty="0">
                <a:solidFill>
                  <a:schemeClr val="tx1"/>
                </a:solidFill>
              </a:rPr>
              <a:t> both represent lengths of a right triangle with hypotenuse 5.</a:t>
            </a: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8220199"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G.MD Use Cavalier’s Principle to Compare Aquarium Volumes</a:t>
            </a:r>
          </a:p>
        </p:txBody>
      </p:sp>
      <p:grpSp>
        <p:nvGrpSpPr>
          <p:cNvPr id="17" name="Group 16"/>
          <p:cNvGrpSpPr/>
          <p:nvPr/>
        </p:nvGrpSpPr>
        <p:grpSpPr>
          <a:xfrm>
            <a:off x="762000" y="3343436"/>
            <a:ext cx="7582871" cy="1914364"/>
            <a:chOff x="762000" y="3343436"/>
            <a:chExt cx="7582871" cy="1914364"/>
          </a:xfrm>
        </p:grpSpPr>
        <p:grpSp>
          <p:nvGrpSpPr>
            <p:cNvPr id="29" name="Group 28"/>
            <p:cNvGrpSpPr/>
            <p:nvPr/>
          </p:nvGrpSpPr>
          <p:grpSpPr>
            <a:xfrm>
              <a:off x="762000" y="3382009"/>
              <a:ext cx="2208530" cy="1875791"/>
              <a:chOff x="0" y="0"/>
              <a:chExt cx="2208810" cy="1876301"/>
            </a:xfrm>
          </p:grpSpPr>
          <p:sp>
            <p:nvSpPr>
              <p:cNvPr id="48" name="Rectangle 47"/>
              <p:cNvSpPr/>
              <p:nvPr/>
            </p:nvSpPr>
            <p:spPr>
              <a:xfrm>
                <a:off x="0" y="486888"/>
                <a:ext cx="2208810" cy="1389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49" name="Group 48"/>
              <p:cNvGrpSpPr/>
              <p:nvPr/>
            </p:nvGrpSpPr>
            <p:grpSpPr>
              <a:xfrm>
                <a:off x="47501" y="0"/>
                <a:ext cx="2113808" cy="1828800"/>
                <a:chOff x="0" y="0"/>
                <a:chExt cx="2113808" cy="1828800"/>
              </a:xfrm>
            </p:grpSpPr>
            <p:grpSp>
              <p:nvGrpSpPr>
                <p:cNvPr id="50" name="Group 49"/>
                <p:cNvGrpSpPr/>
                <p:nvPr/>
              </p:nvGrpSpPr>
              <p:grpSpPr>
                <a:xfrm>
                  <a:off x="285008" y="0"/>
                  <a:ext cx="1828800" cy="1828800"/>
                  <a:chOff x="0" y="0"/>
                  <a:chExt cx="1828800" cy="1828800"/>
                </a:xfrm>
              </p:grpSpPr>
              <p:sp>
                <p:nvSpPr>
                  <p:cNvPr id="54" name="Chord 53"/>
                  <p:cNvSpPr/>
                  <p:nvPr/>
                </p:nvSpPr>
                <p:spPr>
                  <a:xfrm rot="16200000">
                    <a:off x="0" y="0"/>
                    <a:ext cx="1828800" cy="1828800"/>
                  </a:xfrm>
                  <a:prstGeom prst="chord">
                    <a:avLst>
                      <a:gd name="adj1" fmla="val 7610415"/>
                      <a:gd name="adj2" fmla="val 13999085"/>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5" name="Oval 54"/>
                  <p:cNvSpPr/>
                  <p:nvPr/>
                </p:nvSpPr>
                <p:spPr>
                  <a:xfrm>
                    <a:off x="0" y="0"/>
                    <a:ext cx="1828800" cy="1828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6" name="Rectangle 55"/>
                  <p:cNvSpPr/>
                  <p:nvPr/>
                </p:nvSpPr>
                <p:spPr>
                  <a:xfrm>
                    <a:off x="0" y="0"/>
                    <a:ext cx="1828800" cy="9080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7" name="Oval 56"/>
                  <p:cNvSpPr/>
                  <p:nvPr/>
                </p:nvSpPr>
                <p:spPr>
                  <a:xfrm>
                    <a:off x="920338" y="908462"/>
                    <a:ext cx="17780" cy="17780"/>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1" name="Text Box 63"/>
                <p:cNvSpPr txBox="1"/>
                <p:nvPr/>
              </p:nvSpPr>
              <p:spPr>
                <a:xfrm>
                  <a:off x="59377" y="1027215"/>
                  <a:ext cx="266065"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i="1">
                      <a:effectLst/>
                      <a:ea typeface="Calibri"/>
                      <a:cs typeface="Times New Roman"/>
                    </a:rPr>
                    <a:t>h</a:t>
                  </a:r>
                  <a:endParaRPr lang="en-US" sz="1100">
                    <a:effectLst/>
                    <a:ea typeface="Calibri"/>
                    <a:cs typeface="Times New Roman"/>
                  </a:endParaRPr>
                </a:p>
              </p:txBody>
            </p:sp>
            <p:sp>
              <p:nvSpPr>
                <p:cNvPr id="52" name="Text Box 277"/>
                <p:cNvSpPr txBox="1"/>
                <p:nvPr/>
              </p:nvSpPr>
              <p:spPr>
                <a:xfrm>
                  <a:off x="0" y="1537854"/>
                  <a:ext cx="420370"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5 -</a:t>
                  </a:r>
                  <a:r>
                    <a:rPr lang="en-US" sz="1000" i="1">
                      <a:effectLst/>
                      <a:ea typeface="Calibri"/>
                      <a:cs typeface="Times New Roman"/>
                    </a:rPr>
                    <a:t> h</a:t>
                  </a:r>
                  <a:endParaRPr lang="en-US" sz="1100">
                    <a:effectLst/>
                    <a:ea typeface="Calibri"/>
                    <a:cs typeface="Times New Roman"/>
                  </a:endParaRPr>
                </a:p>
              </p:txBody>
            </p:sp>
            <p:cxnSp>
              <p:nvCxnSpPr>
                <p:cNvPr id="53" name="Straight Connector 52"/>
                <p:cNvCxnSpPr/>
                <p:nvPr/>
              </p:nvCxnSpPr>
              <p:spPr>
                <a:xfrm flipH="1">
                  <a:off x="130629" y="1466602"/>
                  <a:ext cx="1301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30" name="Group 29"/>
            <p:cNvGrpSpPr/>
            <p:nvPr/>
          </p:nvGrpSpPr>
          <p:grpSpPr>
            <a:xfrm>
              <a:off x="3409315" y="3343436"/>
              <a:ext cx="2324100" cy="1911350"/>
              <a:chOff x="0" y="0"/>
              <a:chExt cx="2324100" cy="1911350"/>
            </a:xfrm>
          </p:grpSpPr>
          <p:sp>
            <p:nvSpPr>
              <p:cNvPr id="32" name="Rectangle 31"/>
              <p:cNvSpPr/>
              <p:nvPr/>
            </p:nvSpPr>
            <p:spPr>
              <a:xfrm>
                <a:off x="0" y="704850"/>
                <a:ext cx="2324100" cy="1206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3" name="Group 32"/>
              <p:cNvGrpSpPr/>
              <p:nvPr/>
            </p:nvGrpSpPr>
            <p:grpSpPr>
              <a:xfrm>
                <a:off x="57150" y="0"/>
                <a:ext cx="2208530" cy="1875791"/>
                <a:chOff x="0" y="0"/>
                <a:chExt cx="2208810" cy="1876301"/>
              </a:xfrm>
            </p:grpSpPr>
            <p:grpSp>
              <p:nvGrpSpPr>
                <p:cNvPr id="34" name="Group 33"/>
                <p:cNvGrpSpPr/>
                <p:nvPr/>
              </p:nvGrpSpPr>
              <p:grpSpPr>
                <a:xfrm>
                  <a:off x="0" y="0"/>
                  <a:ext cx="2208810" cy="1876301"/>
                  <a:chOff x="0" y="0"/>
                  <a:chExt cx="2208810" cy="1876301"/>
                </a:xfrm>
              </p:grpSpPr>
              <p:sp>
                <p:nvSpPr>
                  <p:cNvPr id="38" name="Rectangle 37"/>
                  <p:cNvSpPr/>
                  <p:nvPr/>
                </p:nvSpPr>
                <p:spPr>
                  <a:xfrm>
                    <a:off x="0" y="486888"/>
                    <a:ext cx="2208810" cy="1389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9" name="Group 38"/>
                  <p:cNvGrpSpPr/>
                  <p:nvPr/>
                </p:nvGrpSpPr>
                <p:grpSpPr>
                  <a:xfrm>
                    <a:off x="47501" y="0"/>
                    <a:ext cx="2113808" cy="1828800"/>
                    <a:chOff x="0" y="0"/>
                    <a:chExt cx="2113808" cy="1828800"/>
                  </a:xfrm>
                </p:grpSpPr>
                <p:grpSp>
                  <p:nvGrpSpPr>
                    <p:cNvPr id="40" name="Group 39"/>
                    <p:cNvGrpSpPr/>
                    <p:nvPr/>
                  </p:nvGrpSpPr>
                  <p:grpSpPr>
                    <a:xfrm>
                      <a:off x="285008" y="0"/>
                      <a:ext cx="1828800" cy="1828800"/>
                      <a:chOff x="0" y="0"/>
                      <a:chExt cx="1828800" cy="1828800"/>
                    </a:xfrm>
                  </p:grpSpPr>
                  <p:sp>
                    <p:nvSpPr>
                      <p:cNvPr id="44" name="Chord 43"/>
                      <p:cNvSpPr/>
                      <p:nvPr/>
                    </p:nvSpPr>
                    <p:spPr>
                      <a:xfrm rot="16200000">
                        <a:off x="0" y="0"/>
                        <a:ext cx="1828800" cy="1828800"/>
                      </a:xfrm>
                      <a:prstGeom prst="chord">
                        <a:avLst>
                          <a:gd name="adj1" fmla="val 7610415"/>
                          <a:gd name="adj2" fmla="val 13999085"/>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Oval 44"/>
                      <p:cNvSpPr/>
                      <p:nvPr/>
                    </p:nvSpPr>
                    <p:spPr>
                      <a:xfrm>
                        <a:off x="0" y="0"/>
                        <a:ext cx="1828800" cy="1828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6" name="Rectangle 45"/>
                      <p:cNvSpPr/>
                      <p:nvPr/>
                    </p:nvSpPr>
                    <p:spPr>
                      <a:xfrm>
                        <a:off x="0" y="0"/>
                        <a:ext cx="1828800" cy="9080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7" name="Oval 46"/>
                      <p:cNvSpPr/>
                      <p:nvPr/>
                    </p:nvSpPr>
                    <p:spPr>
                      <a:xfrm>
                        <a:off x="920338" y="908462"/>
                        <a:ext cx="17780" cy="17780"/>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41" name="Text Box 84"/>
                    <p:cNvSpPr txBox="1"/>
                    <p:nvPr/>
                  </p:nvSpPr>
                  <p:spPr>
                    <a:xfrm>
                      <a:off x="59377" y="1027215"/>
                      <a:ext cx="266065"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i="1">
                          <a:effectLst/>
                          <a:ea typeface="Calibri"/>
                          <a:cs typeface="Times New Roman"/>
                        </a:rPr>
                        <a:t>h</a:t>
                      </a:r>
                      <a:endParaRPr lang="en-US" sz="1100">
                        <a:effectLst/>
                        <a:ea typeface="Calibri"/>
                        <a:cs typeface="Times New Roman"/>
                      </a:endParaRPr>
                    </a:p>
                  </p:txBody>
                </p:sp>
                <p:sp>
                  <p:nvSpPr>
                    <p:cNvPr id="42" name="Text Box 85"/>
                    <p:cNvSpPr txBox="1"/>
                    <p:nvPr/>
                  </p:nvSpPr>
                  <p:spPr>
                    <a:xfrm>
                      <a:off x="0" y="1537854"/>
                      <a:ext cx="420370" cy="2374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a:effectLst/>
                          <a:ea typeface="Calibri"/>
                          <a:cs typeface="Times New Roman"/>
                        </a:rPr>
                        <a:t>5 -</a:t>
                      </a:r>
                      <a:r>
                        <a:rPr lang="en-US" sz="1000" i="1">
                          <a:effectLst/>
                          <a:ea typeface="Calibri"/>
                          <a:cs typeface="Times New Roman"/>
                        </a:rPr>
                        <a:t> h</a:t>
                      </a:r>
                      <a:endParaRPr lang="en-US" sz="1100">
                        <a:effectLst/>
                        <a:ea typeface="Calibri"/>
                        <a:cs typeface="Times New Roman"/>
                      </a:endParaRPr>
                    </a:p>
                  </p:txBody>
                </p:sp>
                <p:cxnSp>
                  <p:nvCxnSpPr>
                    <p:cNvPr id="43" name="Straight Connector 42"/>
                    <p:cNvCxnSpPr/>
                    <p:nvPr/>
                  </p:nvCxnSpPr>
                  <p:spPr>
                    <a:xfrm flipH="1">
                      <a:off x="130629" y="1466602"/>
                      <a:ext cx="1301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5" name="Right Triangle 34"/>
                <p:cNvSpPr/>
                <p:nvPr/>
              </p:nvSpPr>
              <p:spPr>
                <a:xfrm flipH="1">
                  <a:off x="516576" y="908462"/>
                  <a:ext cx="749169" cy="558222"/>
                </a:xfrm>
                <a:prstGeom prst="r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6" name="Text Box 137"/>
                <p:cNvSpPr txBox="1"/>
                <p:nvPr/>
              </p:nvSpPr>
              <p:spPr>
                <a:xfrm>
                  <a:off x="843148" y="1258784"/>
                  <a:ext cx="265430" cy="2368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000" i="1">
                      <a:effectLst/>
                      <a:ea typeface="Calibri"/>
                      <a:cs typeface="Times New Roman"/>
                    </a:rPr>
                    <a:t>x</a:t>
                  </a:r>
                  <a:endParaRPr lang="en-US" sz="1100">
                    <a:effectLst/>
                    <a:ea typeface="Calibri"/>
                    <a:cs typeface="Times New Roman"/>
                  </a:endParaRPr>
                </a:p>
              </p:txBody>
            </p:sp>
            <p:sp>
              <p:nvSpPr>
                <p:cNvPr id="37" name="Rectangle 36"/>
                <p:cNvSpPr/>
                <p:nvPr/>
              </p:nvSpPr>
              <p:spPr>
                <a:xfrm>
                  <a:off x="1193470" y="1389413"/>
                  <a:ext cx="71252" cy="7125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mc:AlternateContent xmlns:mc="http://schemas.openxmlformats.org/markup-compatibility/2006" xmlns:a14="http://schemas.microsoft.com/office/drawing/2010/main">
          <mc:Choice Requires="a14">
            <p:sp>
              <p:nvSpPr>
                <p:cNvPr id="31" name="TextBox 30"/>
                <p:cNvSpPr txBox="1"/>
                <p:nvPr/>
              </p:nvSpPr>
              <p:spPr>
                <a:xfrm>
                  <a:off x="6248400" y="4259360"/>
                  <a:ext cx="2096471" cy="9222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2400" b="0" i="1" smtClean="0">
                                <a:latin typeface="Cambria Math"/>
                              </a:rPr>
                            </m:ctrlPr>
                          </m:sSupPr>
                          <m:e>
                            <m:r>
                              <a:rPr lang="en-US" sz="2400" b="0" i="1" smtClean="0">
                                <a:latin typeface="Cambria Math"/>
                              </a:rPr>
                              <m:t>𝑥</m:t>
                            </m:r>
                          </m:e>
                          <m:sup>
                            <m:r>
                              <a:rPr lang="en-US" sz="2400" b="0" i="1" smtClean="0">
                                <a:latin typeface="Cambria Math"/>
                              </a:rPr>
                              <m:t>2</m:t>
                            </m:r>
                          </m:sup>
                        </m:sSup>
                        <m:r>
                          <a:rPr lang="en-US" sz="2400" b="0" i="1" smtClean="0">
                            <a:latin typeface="Cambria Math"/>
                          </a:rPr>
                          <m:t>+</m:t>
                        </m:r>
                        <m:sSup>
                          <m:sSupPr>
                            <m:ctrlPr>
                              <a:rPr lang="en-US" sz="2400" b="0" i="1" smtClean="0">
                                <a:latin typeface="Cambria Math"/>
                              </a:rPr>
                            </m:ctrlPr>
                          </m:sSupPr>
                          <m:e>
                            <m:r>
                              <a:rPr lang="en-US" sz="2400" b="0" i="1" smtClean="0">
                                <a:latin typeface="Cambria Math"/>
                              </a:rPr>
                              <m:t>h</m:t>
                            </m:r>
                          </m:e>
                          <m:sup>
                            <m:r>
                              <a:rPr lang="en-US" sz="2400" b="0" i="1" smtClean="0">
                                <a:latin typeface="Cambria Math"/>
                              </a:rPr>
                              <m:t>2</m:t>
                            </m:r>
                          </m:sup>
                        </m:sSup>
                        <m:r>
                          <a:rPr lang="en-US" sz="2400" b="0" i="1" smtClean="0">
                            <a:latin typeface="Cambria Math"/>
                          </a:rPr>
                          <m:t>=25</m:t>
                        </m:r>
                      </m:oMath>
                    </m:oMathPara>
                  </a14:m>
                  <a:endParaRPr lang="en-US" sz="2400" b="0" dirty="0" smtClean="0"/>
                </a:p>
                <a:p>
                  <a:pPr/>
                  <a14:m>
                    <m:oMathPara xmlns:m="http://schemas.openxmlformats.org/officeDocument/2006/math">
                      <m:oMathParaPr>
                        <m:jc m:val="centerGroup"/>
                      </m:oMathParaPr>
                      <m:oMath xmlns:m="http://schemas.openxmlformats.org/officeDocument/2006/math">
                        <m:r>
                          <a:rPr lang="en-US" sz="2400" b="0" i="1" smtClean="0">
                            <a:latin typeface="Cambria Math"/>
                          </a:rPr>
                          <m:t>𝑥</m:t>
                        </m:r>
                        <m:r>
                          <a:rPr lang="en-US" sz="2400" b="0" i="1" smtClean="0">
                            <a:latin typeface="Cambria Math"/>
                          </a:rPr>
                          <m:t>=</m:t>
                        </m:r>
                        <m:rad>
                          <m:radPr>
                            <m:degHide m:val="on"/>
                            <m:ctrlPr>
                              <a:rPr lang="en-US" sz="2400" b="0" i="1" smtClean="0">
                                <a:latin typeface="Cambria Math"/>
                              </a:rPr>
                            </m:ctrlPr>
                          </m:radPr>
                          <m:deg/>
                          <m:e>
                            <m:r>
                              <a:rPr lang="en-US" sz="2400" b="0" i="1" smtClean="0">
                                <a:latin typeface="Cambria Math"/>
                              </a:rPr>
                              <m:t>25−</m:t>
                            </m:r>
                            <m:sSup>
                              <m:sSupPr>
                                <m:ctrlPr>
                                  <a:rPr lang="en-US" sz="2400" b="0" i="1" smtClean="0">
                                    <a:latin typeface="Cambria Math"/>
                                  </a:rPr>
                                </m:ctrlPr>
                              </m:sSupPr>
                              <m:e>
                                <m:r>
                                  <a:rPr lang="en-US" sz="2400" b="0" i="1" smtClean="0">
                                    <a:latin typeface="Cambria Math"/>
                                  </a:rPr>
                                  <m:t>h</m:t>
                                </m:r>
                              </m:e>
                              <m:sup>
                                <m:r>
                                  <a:rPr lang="en-US" sz="2400" b="0" i="1" smtClean="0">
                                    <a:latin typeface="Cambria Math"/>
                                  </a:rPr>
                                  <m:t>2</m:t>
                                </m:r>
                              </m:sup>
                            </m:sSup>
                          </m:e>
                        </m:rad>
                      </m:oMath>
                    </m:oMathPara>
                  </a14:m>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6248400" y="4259360"/>
                  <a:ext cx="2096471" cy="922240"/>
                </a:xfrm>
                <a:prstGeom prst="rect">
                  <a:avLst/>
                </a:prstGeom>
                <a:blipFill rotWithShape="1">
                  <a:blip r:embed="rId4"/>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393009697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228600" y="1219200"/>
                <a:ext cx="8610600" cy="2667000"/>
              </a:xfrm>
            </p:spPr>
            <p:txBody>
              <a:bodyPr/>
              <a:lstStyle/>
              <a:p>
                <a:r>
                  <a:rPr lang="en-US" sz="2800" dirty="0">
                    <a:solidFill>
                      <a:schemeClr val="tx1"/>
                    </a:solidFill>
                  </a:rPr>
                  <a:t>The surface area of the water can be found by determining the area of a circle whose radius is </a:t>
                </a:r>
                <a14:m>
                  <m:oMath xmlns:m="http://schemas.openxmlformats.org/officeDocument/2006/math">
                    <m:rad>
                      <m:radPr>
                        <m:degHide m:val="on"/>
                        <m:ctrlPr>
                          <a:rPr lang="en-US" sz="2800" i="1">
                            <a:solidFill>
                              <a:schemeClr val="tx1"/>
                            </a:solidFill>
                            <a:latin typeface="Cambria Math"/>
                          </a:rPr>
                        </m:ctrlPr>
                      </m:radPr>
                      <m:deg/>
                      <m:e>
                        <m:r>
                          <a:rPr lang="en-US" sz="2800" i="1">
                            <a:solidFill>
                              <a:schemeClr val="tx1"/>
                            </a:solidFill>
                            <a:latin typeface="Cambria Math"/>
                          </a:rPr>
                          <m:t>25−</m:t>
                        </m:r>
                        <m:sSup>
                          <m:sSupPr>
                            <m:ctrlPr>
                              <a:rPr lang="en-US" sz="2800" i="1">
                                <a:solidFill>
                                  <a:schemeClr val="tx1"/>
                                </a:solidFill>
                                <a:latin typeface="Cambria Math"/>
                              </a:rPr>
                            </m:ctrlPr>
                          </m:sSupPr>
                          <m:e>
                            <m:r>
                              <a:rPr lang="en-US" sz="2800" i="1">
                                <a:solidFill>
                                  <a:schemeClr val="tx1"/>
                                </a:solidFill>
                                <a:latin typeface="Cambria Math"/>
                              </a:rPr>
                              <m:t>h</m:t>
                            </m:r>
                          </m:e>
                          <m:sup>
                            <m:r>
                              <a:rPr lang="en-US" sz="2800" i="1">
                                <a:solidFill>
                                  <a:schemeClr val="tx1"/>
                                </a:solidFill>
                                <a:latin typeface="Cambria Math"/>
                              </a:rPr>
                              <m:t>2</m:t>
                            </m:r>
                          </m:sup>
                        </m:sSup>
                      </m:e>
                    </m:rad>
                  </m:oMath>
                </a14:m>
                <a:r>
                  <a:rPr lang="en-US" sz="2800" dirty="0" smtClean="0">
                    <a:solidFill>
                      <a:schemeClr val="tx1"/>
                    </a:solidFill>
                  </a:rPr>
                  <a:t> .</a:t>
                </a:r>
                <a:endParaRPr lang="en-US" sz="2800" dirty="0">
                  <a:solidFill>
                    <a:schemeClr val="tx1"/>
                  </a:solidFill>
                </a:endParaRPr>
              </a:p>
              <a:p>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228600" y="1219200"/>
                <a:ext cx="8610600" cy="2667000"/>
              </a:xfrm>
              <a:blipFill rotWithShape="1">
                <a:blip r:embed="rId3"/>
                <a:stretch>
                  <a:fillRect t="-2283" r="-21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8220199"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G.MD Use Cavalier’s Principle to Compare Aquarium Volumes</a:t>
            </a:r>
          </a:p>
        </p:txBody>
      </p:sp>
      <p:grpSp>
        <p:nvGrpSpPr>
          <p:cNvPr id="58" name="Group 57"/>
          <p:cNvGrpSpPr/>
          <p:nvPr/>
        </p:nvGrpSpPr>
        <p:grpSpPr>
          <a:xfrm>
            <a:off x="5638165" y="2590800"/>
            <a:ext cx="1905635" cy="1888490"/>
            <a:chOff x="0" y="0"/>
            <a:chExt cx="1905990" cy="1888678"/>
          </a:xfrm>
        </p:grpSpPr>
        <p:sp>
          <p:nvSpPr>
            <p:cNvPr id="59" name="Rectangle 58"/>
            <p:cNvSpPr/>
            <p:nvPr/>
          </p:nvSpPr>
          <p:spPr>
            <a:xfrm>
              <a:off x="0" y="0"/>
              <a:ext cx="1905990" cy="18886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0" name="Group 59"/>
            <p:cNvGrpSpPr/>
            <p:nvPr/>
          </p:nvGrpSpPr>
          <p:grpSpPr>
            <a:xfrm>
              <a:off x="47501" y="23751"/>
              <a:ext cx="1822450" cy="1822450"/>
              <a:chOff x="0" y="0"/>
              <a:chExt cx="1822450" cy="1822450"/>
            </a:xfrm>
          </p:grpSpPr>
          <p:grpSp>
            <p:nvGrpSpPr>
              <p:cNvPr id="61" name="Group 60"/>
              <p:cNvGrpSpPr/>
              <p:nvPr/>
            </p:nvGrpSpPr>
            <p:grpSpPr>
              <a:xfrm>
                <a:off x="0" y="0"/>
                <a:ext cx="1822450" cy="1822450"/>
                <a:chOff x="0" y="0"/>
                <a:chExt cx="1822450" cy="1822450"/>
              </a:xfrm>
            </p:grpSpPr>
            <p:grpSp>
              <p:nvGrpSpPr>
                <p:cNvPr id="63" name="Group 62"/>
                <p:cNvGrpSpPr/>
                <p:nvPr/>
              </p:nvGrpSpPr>
              <p:grpSpPr>
                <a:xfrm>
                  <a:off x="0" y="0"/>
                  <a:ext cx="1822450" cy="1822450"/>
                  <a:chOff x="0" y="0"/>
                  <a:chExt cx="1822450" cy="1822450"/>
                </a:xfrm>
              </p:grpSpPr>
              <p:sp>
                <p:nvSpPr>
                  <p:cNvPr id="65" name="Oval 64"/>
                  <p:cNvSpPr/>
                  <p:nvPr/>
                </p:nvSpPr>
                <p:spPr>
                  <a:xfrm>
                    <a:off x="0" y="0"/>
                    <a:ext cx="1822450" cy="182245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6" name="Oval 65"/>
                  <p:cNvSpPr/>
                  <p:nvPr/>
                </p:nvSpPr>
                <p:spPr>
                  <a:xfrm>
                    <a:off x="302821" y="308758"/>
                    <a:ext cx="1210945" cy="1210945"/>
                  </a:xfrm>
                  <a:prstGeom prst="ellipse">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7" name="Straight Connector 66"/>
                  <p:cNvCxnSpPr/>
                  <p:nvPr/>
                </p:nvCxnSpPr>
                <p:spPr>
                  <a:xfrm flipH="1">
                    <a:off x="302821" y="914400"/>
                    <a:ext cx="607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4" name="Oval 63"/>
                <p:cNvSpPr/>
                <p:nvPr/>
              </p:nvSpPr>
              <p:spPr>
                <a:xfrm>
                  <a:off x="902525" y="902524"/>
                  <a:ext cx="17780" cy="1778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mc:AlternateContent xmlns:mc="http://schemas.openxmlformats.org/markup-compatibility/2006" xmlns:a14="http://schemas.microsoft.com/office/drawing/2010/main">
            <mc:Choice Requires="a14">
              <p:sp>
                <p:nvSpPr>
                  <p:cNvPr id="62" name="Text Box 291"/>
                  <p:cNvSpPr txBox="1"/>
                  <p:nvPr/>
                </p:nvSpPr>
                <p:spPr>
                  <a:xfrm>
                    <a:off x="273133" y="676893"/>
                    <a:ext cx="694706" cy="2909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rad>
                            <m:radPr>
                              <m:degHide m:val="on"/>
                              <m:ctrlPr>
                                <a:rPr lang="en-US" sz="1000" i="1">
                                  <a:effectLst/>
                                  <a:latin typeface="Cambria Math"/>
                                  <a:ea typeface="Calibri"/>
                                  <a:cs typeface="Times New Roman"/>
                                </a:rPr>
                              </m:ctrlPr>
                            </m:radPr>
                            <m:deg/>
                            <m:e>
                              <m:r>
                                <a:rPr lang="en-US" sz="1000" i="1">
                                  <a:effectLst/>
                                  <a:latin typeface="Cambria Math"/>
                                  <a:ea typeface="Calibri"/>
                                  <a:cs typeface="Times New Roman"/>
                                </a:rPr>
                                <m:t>25−</m:t>
                              </m:r>
                              <m:sSup>
                                <m:sSupPr>
                                  <m:ctrlPr>
                                    <a:rPr lang="en-US" sz="1000" i="1">
                                      <a:effectLst/>
                                      <a:latin typeface="Cambria Math"/>
                                      <a:ea typeface="Calibri"/>
                                      <a:cs typeface="Times New Roman"/>
                                    </a:rPr>
                                  </m:ctrlPr>
                                </m:sSupPr>
                                <m:e>
                                  <m:r>
                                    <a:rPr lang="en-US" sz="1000" i="1">
                                      <a:effectLst/>
                                      <a:latin typeface="Cambria Math"/>
                                      <a:ea typeface="Calibri"/>
                                      <a:cs typeface="Times New Roman"/>
                                    </a:rPr>
                                    <m:t>h</m:t>
                                  </m:r>
                                </m:e>
                                <m:sup>
                                  <m:r>
                                    <a:rPr lang="en-US" sz="1000" i="1">
                                      <a:effectLst/>
                                      <a:latin typeface="Cambria Math"/>
                                      <a:ea typeface="Calibri"/>
                                      <a:cs typeface="Times New Roman"/>
                                    </a:rPr>
                                    <m:t>2</m:t>
                                  </m:r>
                                </m:sup>
                              </m:sSup>
                            </m:e>
                          </m:rad>
                        </m:oMath>
                      </m:oMathPara>
                    </a14:m>
                    <a:endParaRPr lang="en-US" sz="1100">
                      <a:effectLst/>
                      <a:ea typeface="Calibri"/>
                      <a:cs typeface="Times New Roman"/>
                    </a:endParaRPr>
                  </a:p>
                </p:txBody>
              </p:sp>
            </mc:Choice>
            <mc:Fallback xmlns="">
              <p:sp>
                <p:nvSpPr>
                  <p:cNvPr id="21" name="Text Box 291"/>
                  <p:cNvSpPr txBox="1">
                    <a:spLocks noRot="1" noChangeAspect="1" noMove="1" noResize="1" noEditPoints="1" noAdjustHandles="1" noChangeArrowheads="1" noChangeShapeType="1" noTextEdit="1"/>
                  </p:cNvSpPr>
                  <p:nvPr/>
                </p:nvSpPr>
                <p:spPr>
                  <a:xfrm>
                    <a:off x="273133" y="676893"/>
                    <a:ext cx="694706" cy="290945"/>
                  </a:xfrm>
                  <a:prstGeom prst="rect">
                    <a:avLst/>
                  </a:prstGeom>
                  <a:blipFill rotWithShape="1">
                    <a:blip r:embed="rId5"/>
                    <a:stretch>
                      <a:fillRect/>
                    </a:stretch>
                  </a:blipFill>
                  <a:ln w="6350">
                    <a:noFill/>
                  </a:ln>
                  <a:effectLst/>
                </p:spPr>
                <p:txBody>
                  <a:bodyPr/>
                  <a:lstStyle/>
                  <a:p>
                    <a:r>
                      <a:rPr lang="en-US">
                        <a:noFill/>
                      </a:rPr>
                      <a:t> </a:t>
                    </a:r>
                  </a:p>
                </p:txBody>
              </p:sp>
            </mc:Fallback>
          </mc:AlternateContent>
        </p:grpSp>
      </p:grpSp>
    </p:spTree>
    <p:extLst>
      <p:ext uri="{BB962C8B-B14F-4D97-AF65-F5344CB8AC3E}">
        <p14:creationId xmlns:p14="http://schemas.microsoft.com/office/powerpoint/2010/main" val="83469311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228600" y="1219200"/>
                <a:ext cx="8610600" cy="2667000"/>
              </a:xfrm>
            </p:spPr>
            <p:txBody>
              <a:bodyPr/>
              <a:lstStyle/>
              <a:p>
                <a:r>
                  <a:rPr lang="en-US" sz="2800" dirty="0">
                    <a:solidFill>
                      <a:schemeClr val="tx1"/>
                    </a:solidFill>
                  </a:rPr>
                  <a:t>The surface area of the water can be found by determining the area of a circle whose radius is </a:t>
                </a:r>
                <a14:m>
                  <m:oMath xmlns:m="http://schemas.openxmlformats.org/officeDocument/2006/math">
                    <m:rad>
                      <m:radPr>
                        <m:degHide m:val="on"/>
                        <m:ctrlPr>
                          <a:rPr lang="en-US" sz="2800" i="1">
                            <a:solidFill>
                              <a:schemeClr val="tx1"/>
                            </a:solidFill>
                            <a:latin typeface="Cambria Math"/>
                          </a:rPr>
                        </m:ctrlPr>
                      </m:radPr>
                      <m:deg/>
                      <m:e>
                        <m:r>
                          <a:rPr lang="en-US" sz="2800" i="1">
                            <a:solidFill>
                              <a:schemeClr val="tx1"/>
                            </a:solidFill>
                            <a:latin typeface="Cambria Math"/>
                          </a:rPr>
                          <m:t>25−</m:t>
                        </m:r>
                        <m:sSup>
                          <m:sSupPr>
                            <m:ctrlPr>
                              <a:rPr lang="en-US" sz="2800" i="1">
                                <a:solidFill>
                                  <a:schemeClr val="tx1"/>
                                </a:solidFill>
                                <a:latin typeface="Cambria Math"/>
                              </a:rPr>
                            </m:ctrlPr>
                          </m:sSupPr>
                          <m:e>
                            <m:r>
                              <a:rPr lang="en-US" sz="2800" i="1">
                                <a:solidFill>
                                  <a:schemeClr val="tx1"/>
                                </a:solidFill>
                                <a:latin typeface="Cambria Math"/>
                              </a:rPr>
                              <m:t>h</m:t>
                            </m:r>
                          </m:e>
                          <m:sup>
                            <m:r>
                              <a:rPr lang="en-US" sz="2800" i="1">
                                <a:solidFill>
                                  <a:schemeClr val="tx1"/>
                                </a:solidFill>
                                <a:latin typeface="Cambria Math"/>
                              </a:rPr>
                              <m:t>2</m:t>
                            </m:r>
                          </m:sup>
                        </m:sSup>
                      </m:e>
                    </m:rad>
                  </m:oMath>
                </a14:m>
                <a:r>
                  <a:rPr lang="en-US" sz="2800" dirty="0" smtClean="0">
                    <a:solidFill>
                      <a:schemeClr val="tx1"/>
                    </a:solidFill>
                  </a:rPr>
                  <a:t> .</a:t>
                </a:r>
                <a:endParaRPr lang="en-US" sz="2800" dirty="0">
                  <a:solidFill>
                    <a:schemeClr val="tx1"/>
                  </a:solidFill>
                </a:endParaRPr>
              </a:p>
              <a:p>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228600" y="1219200"/>
                <a:ext cx="8610600" cy="2667000"/>
              </a:xfrm>
              <a:blipFill rotWithShape="1">
                <a:blip r:embed="rId3"/>
                <a:stretch>
                  <a:fillRect t="-2283" r="-21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8220199"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G.MD Use Cavalier’s Principle to Compare Aquarium Volumes</a:t>
            </a:r>
          </a:p>
        </p:txBody>
      </p:sp>
      <p:grpSp>
        <p:nvGrpSpPr>
          <p:cNvPr id="58" name="Group 57"/>
          <p:cNvGrpSpPr/>
          <p:nvPr/>
        </p:nvGrpSpPr>
        <p:grpSpPr>
          <a:xfrm>
            <a:off x="5638165" y="2590800"/>
            <a:ext cx="1905635" cy="1888490"/>
            <a:chOff x="0" y="0"/>
            <a:chExt cx="1905990" cy="1888678"/>
          </a:xfrm>
        </p:grpSpPr>
        <p:sp>
          <p:nvSpPr>
            <p:cNvPr id="59" name="Rectangle 58"/>
            <p:cNvSpPr/>
            <p:nvPr/>
          </p:nvSpPr>
          <p:spPr>
            <a:xfrm>
              <a:off x="0" y="0"/>
              <a:ext cx="1905990" cy="18886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0" name="Group 59"/>
            <p:cNvGrpSpPr/>
            <p:nvPr/>
          </p:nvGrpSpPr>
          <p:grpSpPr>
            <a:xfrm>
              <a:off x="47501" y="23751"/>
              <a:ext cx="1822450" cy="1822450"/>
              <a:chOff x="0" y="0"/>
              <a:chExt cx="1822450" cy="1822450"/>
            </a:xfrm>
          </p:grpSpPr>
          <p:grpSp>
            <p:nvGrpSpPr>
              <p:cNvPr id="61" name="Group 60"/>
              <p:cNvGrpSpPr/>
              <p:nvPr/>
            </p:nvGrpSpPr>
            <p:grpSpPr>
              <a:xfrm>
                <a:off x="0" y="0"/>
                <a:ext cx="1822450" cy="1822450"/>
                <a:chOff x="0" y="0"/>
                <a:chExt cx="1822450" cy="1822450"/>
              </a:xfrm>
            </p:grpSpPr>
            <p:grpSp>
              <p:nvGrpSpPr>
                <p:cNvPr id="63" name="Group 62"/>
                <p:cNvGrpSpPr/>
                <p:nvPr/>
              </p:nvGrpSpPr>
              <p:grpSpPr>
                <a:xfrm>
                  <a:off x="0" y="0"/>
                  <a:ext cx="1822450" cy="1822450"/>
                  <a:chOff x="0" y="0"/>
                  <a:chExt cx="1822450" cy="1822450"/>
                </a:xfrm>
              </p:grpSpPr>
              <p:sp>
                <p:nvSpPr>
                  <p:cNvPr id="65" name="Oval 64"/>
                  <p:cNvSpPr/>
                  <p:nvPr/>
                </p:nvSpPr>
                <p:spPr>
                  <a:xfrm>
                    <a:off x="0" y="0"/>
                    <a:ext cx="1822450" cy="182245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6" name="Oval 65"/>
                  <p:cNvSpPr/>
                  <p:nvPr/>
                </p:nvSpPr>
                <p:spPr>
                  <a:xfrm>
                    <a:off x="302821" y="308758"/>
                    <a:ext cx="1210945" cy="1210945"/>
                  </a:xfrm>
                  <a:prstGeom prst="ellipse">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7" name="Straight Connector 66"/>
                  <p:cNvCxnSpPr/>
                  <p:nvPr/>
                </p:nvCxnSpPr>
                <p:spPr>
                  <a:xfrm flipH="1">
                    <a:off x="302821" y="914400"/>
                    <a:ext cx="607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4" name="Oval 63"/>
                <p:cNvSpPr/>
                <p:nvPr/>
              </p:nvSpPr>
              <p:spPr>
                <a:xfrm>
                  <a:off x="902525" y="902524"/>
                  <a:ext cx="17780" cy="1778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mc:AlternateContent xmlns:mc="http://schemas.openxmlformats.org/markup-compatibility/2006" xmlns:a14="http://schemas.microsoft.com/office/drawing/2010/main">
            <mc:Choice Requires="a14">
              <p:sp>
                <p:nvSpPr>
                  <p:cNvPr id="62" name="Text Box 291"/>
                  <p:cNvSpPr txBox="1"/>
                  <p:nvPr/>
                </p:nvSpPr>
                <p:spPr>
                  <a:xfrm>
                    <a:off x="273133" y="676893"/>
                    <a:ext cx="694706" cy="2909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rad>
                            <m:radPr>
                              <m:degHide m:val="on"/>
                              <m:ctrlPr>
                                <a:rPr lang="en-US" sz="1000" i="1">
                                  <a:effectLst/>
                                  <a:latin typeface="Cambria Math"/>
                                  <a:ea typeface="Calibri"/>
                                  <a:cs typeface="Times New Roman"/>
                                </a:rPr>
                              </m:ctrlPr>
                            </m:radPr>
                            <m:deg/>
                            <m:e>
                              <m:r>
                                <a:rPr lang="en-US" sz="1000" i="1">
                                  <a:effectLst/>
                                  <a:latin typeface="Cambria Math"/>
                                  <a:ea typeface="Calibri"/>
                                  <a:cs typeface="Times New Roman"/>
                                </a:rPr>
                                <m:t>25−</m:t>
                              </m:r>
                              <m:sSup>
                                <m:sSupPr>
                                  <m:ctrlPr>
                                    <a:rPr lang="en-US" sz="1000" i="1">
                                      <a:effectLst/>
                                      <a:latin typeface="Cambria Math"/>
                                      <a:ea typeface="Calibri"/>
                                      <a:cs typeface="Times New Roman"/>
                                    </a:rPr>
                                  </m:ctrlPr>
                                </m:sSupPr>
                                <m:e>
                                  <m:r>
                                    <a:rPr lang="en-US" sz="1000" i="1">
                                      <a:effectLst/>
                                      <a:latin typeface="Cambria Math"/>
                                      <a:ea typeface="Calibri"/>
                                      <a:cs typeface="Times New Roman"/>
                                    </a:rPr>
                                    <m:t>h</m:t>
                                  </m:r>
                                </m:e>
                                <m:sup>
                                  <m:r>
                                    <a:rPr lang="en-US" sz="1000" i="1">
                                      <a:effectLst/>
                                      <a:latin typeface="Cambria Math"/>
                                      <a:ea typeface="Calibri"/>
                                      <a:cs typeface="Times New Roman"/>
                                    </a:rPr>
                                    <m:t>2</m:t>
                                  </m:r>
                                </m:sup>
                              </m:sSup>
                            </m:e>
                          </m:rad>
                        </m:oMath>
                      </m:oMathPara>
                    </a14:m>
                    <a:endParaRPr lang="en-US" sz="1100">
                      <a:effectLst/>
                      <a:ea typeface="Calibri"/>
                      <a:cs typeface="Times New Roman"/>
                    </a:endParaRPr>
                  </a:p>
                </p:txBody>
              </p:sp>
            </mc:Choice>
            <mc:Fallback xmlns="">
              <p:sp>
                <p:nvSpPr>
                  <p:cNvPr id="21" name="Text Box 291"/>
                  <p:cNvSpPr txBox="1">
                    <a:spLocks noRot="1" noChangeAspect="1" noMove="1" noResize="1" noEditPoints="1" noAdjustHandles="1" noChangeArrowheads="1" noChangeShapeType="1" noTextEdit="1"/>
                  </p:cNvSpPr>
                  <p:nvPr/>
                </p:nvSpPr>
                <p:spPr>
                  <a:xfrm>
                    <a:off x="273133" y="676893"/>
                    <a:ext cx="694706" cy="290945"/>
                  </a:xfrm>
                  <a:prstGeom prst="rect">
                    <a:avLst/>
                  </a:prstGeom>
                  <a:blipFill rotWithShape="1">
                    <a:blip r:embed="rId5"/>
                    <a:stretch>
                      <a:fillRect/>
                    </a:stretch>
                  </a:blipFill>
                  <a:ln w="6350">
                    <a:noFill/>
                  </a:ln>
                  <a:effectLst/>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6" name="TextBox 15"/>
              <p:cNvSpPr txBox="1"/>
              <p:nvPr/>
            </p:nvSpPr>
            <p:spPr>
              <a:xfrm>
                <a:off x="1295400" y="2646822"/>
                <a:ext cx="2845330" cy="55290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𝐴</m:t>
                      </m:r>
                      <m:r>
                        <a:rPr lang="en-US" sz="2400" b="0" i="1" smtClean="0">
                          <a:latin typeface="Cambria Math"/>
                        </a:rPr>
                        <m:t>= </m:t>
                      </m:r>
                      <m:r>
                        <a:rPr lang="en-US" sz="2400" b="0" i="1" smtClean="0">
                          <a:latin typeface="Cambria Math"/>
                          <a:ea typeface="Cambria Math"/>
                        </a:rPr>
                        <m:t>𝜋</m:t>
                      </m:r>
                      <m:sSup>
                        <m:sSupPr>
                          <m:ctrlPr>
                            <a:rPr lang="en-US" sz="2400" b="0" i="1" smtClean="0">
                              <a:latin typeface="Cambria Math"/>
                              <a:ea typeface="Cambria Math"/>
                            </a:rPr>
                          </m:ctrlPr>
                        </m:sSupPr>
                        <m:e>
                          <m:r>
                            <a:rPr lang="en-US" sz="2400" i="1">
                              <a:latin typeface="Cambria Math"/>
                              <a:ea typeface="Cambria Math"/>
                            </a:rPr>
                            <m:t>(</m:t>
                          </m:r>
                          <m:rad>
                            <m:radPr>
                              <m:degHide m:val="on"/>
                              <m:ctrlPr>
                                <a:rPr lang="en-US" sz="2400" i="1">
                                  <a:latin typeface="Cambria Math"/>
                                  <a:ea typeface="Cambria Math"/>
                                </a:rPr>
                              </m:ctrlPr>
                            </m:radPr>
                            <m:deg/>
                            <m:e>
                              <m:r>
                                <a:rPr lang="en-US" sz="2400" i="1">
                                  <a:latin typeface="Cambria Math"/>
                                  <a:ea typeface="Cambria Math"/>
                                </a:rPr>
                                <m:t>25−</m:t>
                              </m:r>
                              <m:sSup>
                                <m:sSupPr>
                                  <m:ctrlPr>
                                    <a:rPr lang="en-US" sz="2400" i="1">
                                      <a:latin typeface="Cambria Math"/>
                                      <a:ea typeface="Cambria Math"/>
                                    </a:rPr>
                                  </m:ctrlPr>
                                </m:sSupPr>
                                <m:e>
                                  <m:r>
                                    <a:rPr lang="en-US" sz="2400" i="1">
                                      <a:latin typeface="Cambria Math"/>
                                      <a:ea typeface="Cambria Math"/>
                                    </a:rPr>
                                    <m:t>h</m:t>
                                  </m:r>
                                </m:e>
                                <m:sup>
                                  <m:r>
                                    <a:rPr lang="en-US" sz="2400" i="1">
                                      <a:latin typeface="Cambria Math"/>
                                      <a:ea typeface="Cambria Math"/>
                                    </a:rPr>
                                    <m:t>2</m:t>
                                  </m:r>
                                </m:sup>
                              </m:sSup>
                            </m:e>
                          </m:rad>
                          <m:r>
                            <a:rPr lang="en-US" sz="2400" b="0" i="1" smtClean="0">
                              <a:latin typeface="Cambria Math"/>
                              <a:ea typeface="Cambria Math"/>
                            </a:rPr>
                            <m:t> )</m:t>
                          </m:r>
                        </m:e>
                        <m:sup>
                          <m:r>
                            <a:rPr lang="en-US" sz="2400" b="0" i="1" smtClean="0">
                              <a:latin typeface="Cambria Math"/>
                              <a:ea typeface="Cambria Math"/>
                            </a:rPr>
                            <m:t>2</m:t>
                          </m:r>
                        </m:sup>
                      </m:sSup>
                    </m:oMath>
                  </m:oMathPara>
                </a14:m>
                <a:endParaRPr lang="en-US" sz="2400" dirty="0" smtClean="0"/>
              </a:p>
            </p:txBody>
          </p:sp>
        </mc:Choice>
        <mc:Fallback xmlns="">
          <p:sp>
            <p:nvSpPr>
              <p:cNvPr id="16" name="TextBox 15"/>
              <p:cNvSpPr txBox="1">
                <a:spLocks noRot="1" noChangeAspect="1" noMove="1" noResize="1" noEditPoints="1" noAdjustHandles="1" noChangeArrowheads="1" noChangeShapeType="1" noTextEdit="1"/>
              </p:cNvSpPr>
              <p:nvPr/>
            </p:nvSpPr>
            <p:spPr>
              <a:xfrm>
                <a:off x="1295400" y="2646822"/>
                <a:ext cx="2845330" cy="552908"/>
              </a:xfrm>
              <a:prstGeom prst="rect">
                <a:avLst/>
              </a:prstGeom>
              <a:blipFill rotWithShape="1">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3440219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228600" y="1219200"/>
                <a:ext cx="8610600" cy="2667000"/>
              </a:xfrm>
            </p:spPr>
            <p:txBody>
              <a:bodyPr/>
              <a:lstStyle/>
              <a:p>
                <a:r>
                  <a:rPr lang="en-US" sz="2800" dirty="0">
                    <a:solidFill>
                      <a:schemeClr val="tx1"/>
                    </a:solidFill>
                  </a:rPr>
                  <a:t>The surface area of the water can be found by determining the area of a circle whose radius is </a:t>
                </a:r>
                <a14:m>
                  <m:oMath xmlns:m="http://schemas.openxmlformats.org/officeDocument/2006/math">
                    <m:rad>
                      <m:radPr>
                        <m:degHide m:val="on"/>
                        <m:ctrlPr>
                          <a:rPr lang="en-US" sz="2800" i="1">
                            <a:solidFill>
                              <a:schemeClr val="tx1"/>
                            </a:solidFill>
                            <a:latin typeface="Cambria Math"/>
                          </a:rPr>
                        </m:ctrlPr>
                      </m:radPr>
                      <m:deg/>
                      <m:e>
                        <m:r>
                          <a:rPr lang="en-US" sz="2800" i="1">
                            <a:solidFill>
                              <a:schemeClr val="tx1"/>
                            </a:solidFill>
                            <a:latin typeface="Cambria Math"/>
                          </a:rPr>
                          <m:t>25−</m:t>
                        </m:r>
                        <m:sSup>
                          <m:sSupPr>
                            <m:ctrlPr>
                              <a:rPr lang="en-US" sz="2800" i="1">
                                <a:solidFill>
                                  <a:schemeClr val="tx1"/>
                                </a:solidFill>
                                <a:latin typeface="Cambria Math"/>
                              </a:rPr>
                            </m:ctrlPr>
                          </m:sSupPr>
                          <m:e>
                            <m:r>
                              <a:rPr lang="en-US" sz="2800" i="1">
                                <a:solidFill>
                                  <a:schemeClr val="tx1"/>
                                </a:solidFill>
                                <a:latin typeface="Cambria Math"/>
                              </a:rPr>
                              <m:t>h</m:t>
                            </m:r>
                          </m:e>
                          <m:sup>
                            <m:r>
                              <a:rPr lang="en-US" sz="2800" i="1">
                                <a:solidFill>
                                  <a:schemeClr val="tx1"/>
                                </a:solidFill>
                                <a:latin typeface="Cambria Math"/>
                              </a:rPr>
                              <m:t>2</m:t>
                            </m:r>
                          </m:sup>
                        </m:sSup>
                      </m:e>
                    </m:rad>
                  </m:oMath>
                </a14:m>
                <a:r>
                  <a:rPr lang="en-US" sz="2800" dirty="0" smtClean="0">
                    <a:solidFill>
                      <a:schemeClr val="tx1"/>
                    </a:solidFill>
                  </a:rPr>
                  <a:t> .</a:t>
                </a:r>
                <a:endParaRPr lang="en-US" sz="2800" dirty="0">
                  <a:solidFill>
                    <a:schemeClr val="tx1"/>
                  </a:solidFill>
                </a:endParaRPr>
              </a:p>
              <a:p>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228600" y="1219200"/>
                <a:ext cx="8610600" cy="2667000"/>
              </a:xfrm>
              <a:blipFill rotWithShape="1">
                <a:blip r:embed="rId3"/>
                <a:stretch>
                  <a:fillRect t="-2283" r="-21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8220199"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G.MD Use Cavalier’s Principle to Compare Aquarium Volumes</a:t>
            </a:r>
          </a:p>
        </p:txBody>
      </p:sp>
      <p:grpSp>
        <p:nvGrpSpPr>
          <p:cNvPr id="58" name="Group 57"/>
          <p:cNvGrpSpPr/>
          <p:nvPr/>
        </p:nvGrpSpPr>
        <p:grpSpPr>
          <a:xfrm>
            <a:off x="5638165" y="2590800"/>
            <a:ext cx="1905635" cy="1888490"/>
            <a:chOff x="0" y="0"/>
            <a:chExt cx="1905990" cy="1888678"/>
          </a:xfrm>
        </p:grpSpPr>
        <p:sp>
          <p:nvSpPr>
            <p:cNvPr id="59" name="Rectangle 58"/>
            <p:cNvSpPr/>
            <p:nvPr/>
          </p:nvSpPr>
          <p:spPr>
            <a:xfrm>
              <a:off x="0" y="0"/>
              <a:ext cx="1905990" cy="18886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0" name="Group 59"/>
            <p:cNvGrpSpPr/>
            <p:nvPr/>
          </p:nvGrpSpPr>
          <p:grpSpPr>
            <a:xfrm>
              <a:off x="47501" y="23751"/>
              <a:ext cx="1822450" cy="1822450"/>
              <a:chOff x="0" y="0"/>
              <a:chExt cx="1822450" cy="1822450"/>
            </a:xfrm>
          </p:grpSpPr>
          <p:grpSp>
            <p:nvGrpSpPr>
              <p:cNvPr id="61" name="Group 60"/>
              <p:cNvGrpSpPr/>
              <p:nvPr/>
            </p:nvGrpSpPr>
            <p:grpSpPr>
              <a:xfrm>
                <a:off x="0" y="0"/>
                <a:ext cx="1822450" cy="1822450"/>
                <a:chOff x="0" y="0"/>
                <a:chExt cx="1822450" cy="1822450"/>
              </a:xfrm>
            </p:grpSpPr>
            <p:grpSp>
              <p:nvGrpSpPr>
                <p:cNvPr id="63" name="Group 62"/>
                <p:cNvGrpSpPr/>
                <p:nvPr/>
              </p:nvGrpSpPr>
              <p:grpSpPr>
                <a:xfrm>
                  <a:off x="0" y="0"/>
                  <a:ext cx="1822450" cy="1822450"/>
                  <a:chOff x="0" y="0"/>
                  <a:chExt cx="1822450" cy="1822450"/>
                </a:xfrm>
              </p:grpSpPr>
              <p:sp>
                <p:nvSpPr>
                  <p:cNvPr id="65" name="Oval 64"/>
                  <p:cNvSpPr/>
                  <p:nvPr/>
                </p:nvSpPr>
                <p:spPr>
                  <a:xfrm>
                    <a:off x="0" y="0"/>
                    <a:ext cx="1822450" cy="182245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6" name="Oval 65"/>
                  <p:cNvSpPr/>
                  <p:nvPr/>
                </p:nvSpPr>
                <p:spPr>
                  <a:xfrm>
                    <a:off x="302821" y="308758"/>
                    <a:ext cx="1210945" cy="1210945"/>
                  </a:xfrm>
                  <a:prstGeom prst="ellipse">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67" name="Straight Connector 66"/>
                  <p:cNvCxnSpPr/>
                  <p:nvPr/>
                </p:nvCxnSpPr>
                <p:spPr>
                  <a:xfrm flipH="1">
                    <a:off x="302821" y="914400"/>
                    <a:ext cx="607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4" name="Oval 63"/>
                <p:cNvSpPr/>
                <p:nvPr/>
              </p:nvSpPr>
              <p:spPr>
                <a:xfrm>
                  <a:off x="902525" y="902524"/>
                  <a:ext cx="17780" cy="1778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mc:AlternateContent xmlns:mc="http://schemas.openxmlformats.org/markup-compatibility/2006" xmlns:a14="http://schemas.microsoft.com/office/drawing/2010/main">
            <mc:Choice Requires="a14">
              <p:sp>
                <p:nvSpPr>
                  <p:cNvPr id="62" name="Text Box 291"/>
                  <p:cNvSpPr txBox="1"/>
                  <p:nvPr/>
                </p:nvSpPr>
                <p:spPr>
                  <a:xfrm>
                    <a:off x="273133" y="676893"/>
                    <a:ext cx="694706" cy="2909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rad>
                            <m:radPr>
                              <m:degHide m:val="on"/>
                              <m:ctrlPr>
                                <a:rPr lang="en-US" sz="1000" i="1">
                                  <a:effectLst/>
                                  <a:latin typeface="Cambria Math"/>
                                  <a:ea typeface="Calibri"/>
                                  <a:cs typeface="Times New Roman"/>
                                </a:rPr>
                              </m:ctrlPr>
                            </m:radPr>
                            <m:deg/>
                            <m:e>
                              <m:r>
                                <a:rPr lang="en-US" sz="1000" i="1">
                                  <a:effectLst/>
                                  <a:latin typeface="Cambria Math"/>
                                  <a:ea typeface="Calibri"/>
                                  <a:cs typeface="Times New Roman"/>
                                </a:rPr>
                                <m:t>25−</m:t>
                              </m:r>
                              <m:sSup>
                                <m:sSupPr>
                                  <m:ctrlPr>
                                    <a:rPr lang="en-US" sz="1000" i="1">
                                      <a:effectLst/>
                                      <a:latin typeface="Cambria Math"/>
                                      <a:ea typeface="Calibri"/>
                                      <a:cs typeface="Times New Roman"/>
                                    </a:rPr>
                                  </m:ctrlPr>
                                </m:sSupPr>
                                <m:e>
                                  <m:r>
                                    <a:rPr lang="en-US" sz="1000" i="1">
                                      <a:effectLst/>
                                      <a:latin typeface="Cambria Math"/>
                                      <a:ea typeface="Calibri"/>
                                      <a:cs typeface="Times New Roman"/>
                                    </a:rPr>
                                    <m:t>h</m:t>
                                  </m:r>
                                </m:e>
                                <m:sup>
                                  <m:r>
                                    <a:rPr lang="en-US" sz="1000" i="1">
                                      <a:effectLst/>
                                      <a:latin typeface="Cambria Math"/>
                                      <a:ea typeface="Calibri"/>
                                      <a:cs typeface="Times New Roman"/>
                                    </a:rPr>
                                    <m:t>2</m:t>
                                  </m:r>
                                </m:sup>
                              </m:sSup>
                            </m:e>
                          </m:rad>
                        </m:oMath>
                      </m:oMathPara>
                    </a14:m>
                    <a:endParaRPr lang="en-US" sz="1100">
                      <a:effectLst/>
                      <a:ea typeface="Calibri"/>
                      <a:cs typeface="Times New Roman"/>
                    </a:endParaRPr>
                  </a:p>
                </p:txBody>
              </p:sp>
            </mc:Choice>
            <mc:Fallback xmlns="">
              <p:sp>
                <p:nvSpPr>
                  <p:cNvPr id="21" name="Text Box 291"/>
                  <p:cNvSpPr txBox="1">
                    <a:spLocks noRot="1" noChangeAspect="1" noMove="1" noResize="1" noEditPoints="1" noAdjustHandles="1" noChangeArrowheads="1" noChangeShapeType="1" noTextEdit="1"/>
                  </p:cNvSpPr>
                  <p:nvPr/>
                </p:nvSpPr>
                <p:spPr>
                  <a:xfrm>
                    <a:off x="273133" y="676893"/>
                    <a:ext cx="694706" cy="290945"/>
                  </a:xfrm>
                  <a:prstGeom prst="rect">
                    <a:avLst/>
                  </a:prstGeom>
                  <a:blipFill rotWithShape="1">
                    <a:blip r:embed="rId5"/>
                    <a:stretch>
                      <a:fillRect/>
                    </a:stretch>
                  </a:blipFill>
                  <a:ln w="6350">
                    <a:noFill/>
                  </a:ln>
                  <a:effectLst/>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16" name="TextBox 15"/>
              <p:cNvSpPr txBox="1"/>
              <p:nvPr/>
            </p:nvSpPr>
            <p:spPr>
              <a:xfrm>
                <a:off x="1295400" y="2646822"/>
                <a:ext cx="2845330" cy="13231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𝐴</m:t>
                      </m:r>
                      <m:r>
                        <a:rPr lang="en-US" sz="2400" b="0" i="1" smtClean="0">
                          <a:latin typeface="Cambria Math"/>
                        </a:rPr>
                        <m:t>= </m:t>
                      </m:r>
                      <m:r>
                        <a:rPr lang="en-US" sz="2400" b="0" i="1" smtClean="0">
                          <a:latin typeface="Cambria Math"/>
                          <a:ea typeface="Cambria Math"/>
                        </a:rPr>
                        <m:t>𝜋</m:t>
                      </m:r>
                      <m:sSup>
                        <m:sSupPr>
                          <m:ctrlPr>
                            <a:rPr lang="en-US" sz="2400" b="0" i="1" smtClean="0">
                              <a:latin typeface="Cambria Math"/>
                              <a:ea typeface="Cambria Math"/>
                            </a:rPr>
                          </m:ctrlPr>
                        </m:sSupPr>
                        <m:e>
                          <m:r>
                            <a:rPr lang="en-US" sz="2400" i="1">
                              <a:latin typeface="Cambria Math"/>
                              <a:ea typeface="Cambria Math"/>
                            </a:rPr>
                            <m:t>(</m:t>
                          </m:r>
                          <m:rad>
                            <m:radPr>
                              <m:degHide m:val="on"/>
                              <m:ctrlPr>
                                <a:rPr lang="en-US" sz="2400" i="1">
                                  <a:latin typeface="Cambria Math"/>
                                  <a:ea typeface="Cambria Math"/>
                                </a:rPr>
                              </m:ctrlPr>
                            </m:radPr>
                            <m:deg/>
                            <m:e>
                              <m:r>
                                <a:rPr lang="en-US" sz="2400" i="1">
                                  <a:latin typeface="Cambria Math"/>
                                  <a:ea typeface="Cambria Math"/>
                                </a:rPr>
                                <m:t>25−</m:t>
                              </m:r>
                              <m:sSup>
                                <m:sSupPr>
                                  <m:ctrlPr>
                                    <a:rPr lang="en-US" sz="2400" i="1">
                                      <a:latin typeface="Cambria Math"/>
                                      <a:ea typeface="Cambria Math"/>
                                    </a:rPr>
                                  </m:ctrlPr>
                                </m:sSupPr>
                                <m:e>
                                  <m:r>
                                    <a:rPr lang="en-US" sz="2400" i="1">
                                      <a:latin typeface="Cambria Math"/>
                                      <a:ea typeface="Cambria Math"/>
                                    </a:rPr>
                                    <m:t>h</m:t>
                                  </m:r>
                                </m:e>
                                <m:sup>
                                  <m:r>
                                    <a:rPr lang="en-US" sz="2400" i="1">
                                      <a:latin typeface="Cambria Math"/>
                                      <a:ea typeface="Cambria Math"/>
                                    </a:rPr>
                                    <m:t>2</m:t>
                                  </m:r>
                                </m:sup>
                              </m:sSup>
                            </m:e>
                          </m:rad>
                          <m:r>
                            <a:rPr lang="en-US" sz="2400" b="0" i="1" smtClean="0">
                              <a:latin typeface="Cambria Math"/>
                              <a:ea typeface="Cambria Math"/>
                            </a:rPr>
                            <m:t> )</m:t>
                          </m:r>
                        </m:e>
                        <m:sup>
                          <m:r>
                            <a:rPr lang="en-US" sz="2400" b="0" i="1" smtClean="0">
                              <a:latin typeface="Cambria Math"/>
                              <a:ea typeface="Cambria Math"/>
                            </a:rPr>
                            <m:t>2</m:t>
                          </m:r>
                        </m:sup>
                      </m:sSup>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b="0" i="1" smtClean="0">
                          <a:latin typeface="Cambria Math"/>
                        </a:rPr>
                        <m:t>𝐴</m:t>
                      </m:r>
                      <m:r>
                        <a:rPr lang="en-US" sz="2400" b="0" i="1" smtClean="0">
                          <a:latin typeface="Cambria Math"/>
                        </a:rPr>
                        <m:t>=</m:t>
                      </m:r>
                      <m:r>
                        <a:rPr lang="en-US" sz="2400" b="0" i="1" smtClean="0">
                          <a:latin typeface="Cambria Math"/>
                          <a:ea typeface="Cambria Math"/>
                        </a:rPr>
                        <m:t>𝜋</m:t>
                      </m:r>
                      <m:r>
                        <a:rPr lang="en-US" sz="2400" b="0" i="1" smtClean="0">
                          <a:latin typeface="Cambria Math"/>
                          <a:ea typeface="Cambria Math"/>
                        </a:rPr>
                        <m:t>(25−</m:t>
                      </m:r>
                      <m:sSup>
                        <m:sSupPr>
                          <m:ctrlPr>
                            <a:rPr lang="en-US" sz="2400" b="0" i="1" smtClean="0">
                              <a:latin typeface="Cambria Math"/>
                              <a:ea typeface="Cambria Math"/>
                            </a:rPr>
                          </m:ctrlPr>
                        </m:sSupPr>
                        <m:e>
                          <m:r>
                            <a:rPr lang="en-US" sz="2400" b="0" i="1" smtClean="0">
                              <a:latin typeface="Cambria Math"/>
                              <a:ea typeface="Cambria Math"/>
                            </a:rPr>
                            <m:t>h</m:t>
                          </m:r>
                        </m:e>
                        <m:sup>
                          <m:r>
                            <a:rPr lang="en-US" sz="2400" b="0" i="1" smtClean="0">
                              <a:latin typeface="Cambria Math"/>
                              <a:ea typeface="Cambria Math"/>
                            </a:rPr>
                            <m:t>2</m:t>
                          </m:r>
                        </m:sup>
                      </m:sSup>
                      <m:r>
                        <a:rPr lang="en-US" sz="2400" b="0" i="1" smtClean="0">
                          <a:latin typeface="Cambria Math"/>
                          <a:ea typeface="Cambria Math"/>
                        </a:rPr>
                        <m:t>)</m:t>
                      </m:r>
                    </m:oMath>
                  </m:oMathPara>
                </a14:m>
                <a:endParaRPr lang="en-US" sz="2400" dirty="0" smtClean="0"/>
              </a:p>
              <a:p>
                <a:pPr/>
                <a14:m>
                  <m:oMathPara xmlns:m="http://schemas.openxmlformats.org/officeDocument/2006/math">
                    <m:oMathParaPr>
                      <m:jc m:val="centerGroup"/>
                    </m:oMathParaPr>
                    <m:oMath xmlns:m="http://schemas.openxmlformats.org/officeDocument/2006/math">
                      <m:r>
                        <a:rPr lang="en-US" sz="2400" b="0" i="1" smtClean="0">
                          <a:latin typeface="Cambria Math"/>
                        </a:rPr>
                        <m:t>𝐴</m:t>
                      </m:r>
                      <m:r>
                        <a:rPr lang="en-US" sz="2400" b="0" i="1" smtClean="0">
                          <a:latin typeface="Cambria Math"/>
                        </a:rPr>
                        <m:t>=25</m:t>
                      </m:r>
                      <m:r>
                        <a:rPr lang="en-US" sz="2400" b="0" i="1" smtClean="0">
                          <a:latin typeface="Cambria Math"/>
                          <a:ea typeface="Cambria Math"/>
                        </a:rPr>
                        <m:t>𝜋</m:t>
                      </m:r>
                      <m:r>
                        <a:rPr lang="en-US" sz="2400" b="0" i="1" smtClean="0">
                          <a:latin typeface="Cambria Math"/>
                          <a:ea typeface="Cambria Math"/>
                        </a:rPr>
                        <m:t>−</m:t>
                      </m:r>
                      <m:sSup>
                        <m:sSupPr>
                          <m:ctrlPr>
                            <a:rPr lang="en-US" sz="2400" b="0" i="1" smtClean="0">
                              <a:latin typeface="Cambria Math"/>
                              <a:ea typeface="Cambria Math"/>
                            </a:rPr>
                          </m:ctrlPr>
                        </m:sSupPr>
                        <m:e>
                          <m:r>
                            <a:rPr lang="en-US" sz="2400" b="0" i="1" smtClean="0">
                              <a:latin typeface="Cambria Math"/>
                              <a:ea typeface="Cambria Math"/>
                            </a:rPr>
                            <m:t>h</m:t>
                          </m:r>
                        </m:e>
                        <m:sup>
                          <m:r>
                            <a:rPr lang="en-US" sz="2400" b="0" i="1" smtClean="0">
                              <a:latin typeface="Cambria Math"/>
                              <a:ea typeface="Cambria Math"/>
                            </a:rPr>
                            <m:t>2</m:t>
                          </m:r>
                        </m:sup>
                      </m:sSup>
                      <m:r>
                        <a:rPr lang="en-US" sz="2400" b="0" i="1" smtClean="0">
                          <a:latin typeface="Cambria Math"/>
                          <a:ea typeface="Cambria Math"/>
                        </a:rPr>
                        <m:t>𝜋</m:t>
                      </m:r>
                    </m:oMath>
                  </m:oMathPara>
                </a14:m>
                <a:endParaRPr lang="en-US" sz="2400" dirty="0"/>
              </a:p>
            </p:txBody>
          </p:sp>
        </mc:Choice>
        <mc:Fallback xmlns="">
          <p:sp>
            <p:nvSpPr>
              <p:cNvPr id="16" name="TextBox 15"/>
              <p:cNvSpPr txBox="1">
                <a:spLocks noRot="1" noChangeAspect="1" noMove="1" noResize="1" noEditPoints="1" noAdjustHandles="1" noChangeArrowheads="1" noChangeShapeType="1" noTextEdit="1"/>
              </p:cNvSpPr>
              <p:nvPr/>
            </p:nvSpPr>
            <p:spPr>
              <a:xfrm>
                <a:off x="1295400" y="2646822"/>
                <a:ext cx="2845330" cy="1323183"/>
              </a:xfrm>
              <a:prstGeom prst="rect">
                <a:avLst/>
              </a:prstGeom>
              <a:blipFill rotWithShape="1">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4453018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219200"/>
            <a:ext cx="8610600" cy="2667000"/>
          </a:xfrm>
        </p:spPr>
        <p:txBody>
          <a:bodyPr/>
          <a:lstStyle/>
          <a:p>
            <a:r>
              <a:rPr lang="en-US" sz="2800" dirty="0">
                <a:solidFill>
                  <a:schemeClr val="tx1"/>
                </a:solidFill>
              </a:rPr>
              <a:t>To compare the volumes of the tanks Cavalier’s Principle can be used, by comparing the surface area of the water at varying levels for both tanks. </a:t>
            </a:r>
          </a:p>
          <a:p>
            <a:r>
              <a:rPr lang="en-US" sz="2800" dirty="0">
                <a:solidFill>
                  <a:schemeClr val="tx1"/>
                </a:solidFill>
              </a:rPr>
              <a:t>Determine the surface area of each tank filled at height </a:t>
            </a:r>
            <a:r>
              <a:rPr lang="en-US" sz="2800" i="1" dirty="0">
                <a:solidFill>
                  <a:schemeClr val="tx1"/>
                </a:solidFill>
              </a:rPr>
              <a:t>h</a:t>
            </a:r>
            <a:r>
              <a:rPr lang="en-US" sz="2800" dirty="0">
                <a:solidFill>
                  <a:schemeClr val="tx1"/>
                </a:solidFill>
              </a:rPr>
              <a:t> from the top.</a:t>
            </a:r>
          </a:p>
          <a:p>
            <a:endParaRPr lang="en-US" sz="2800" dirty="0">
              <a:solidFill>
                <a:schemeClr val="tx1"/>
              </a:solidFill>
            </a:endParaRPr>
          </a:p>
          <a:p>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28600" y="5715000"/>
            <a:ext cx="8220199" cy="307777"/>
          </a:xfrm>
          <a:prstGeom prst="rect">
            <a:avLst/>
          </a:prstGeom>
          <a:noFill/>
        </p:spPr>
        <p:txBody>
          <a:bodyPr wrap="none" rtlCol="0">
            <a:spAutoFit/>
          </a:bodyPr>
          <a:lstStyle/>
          <a:p>
            <a:r>
              <a:rPr lang="en-US" sz="1400" dirty="0"/>
              <a:t>Adapted from </a:t>
            </a:r>
            <a:r>
              <a:rPr lang="en-US" sz="1400" i="1" dirty="0"/>
              <a:t>Illustrative Mathematics </a:t>
            </a:r>
            <a:r>
              <a:rPr lang="en-US" sz="1400" dirty="0"/>
              <a:t> G.MD Use Cavalier’s Principle to Compare Aquarium Volumes</a:t>
            </a:r>
          </a:p>
        </p:txBody>
      </p:sp>
      <p:grpSp>
        <p:nvGrpSpPr>
          <p:cNvPr id="17" name="Group 16"/>
          <p:cNvGrpSpPr/>
          <p:nvPr/>
        </p:nvGrpSpPr>
        <p:grpSpPr>
          <a:xfrm>
            <a:off x="2134235" y="3176904"/>
            <a:ext cx="4523062" cy="2235082"/>
            <a:chOff x="2134235" y="3176904"/>
            <a:chExt cx="4523062" cy="2235082"/>
          </a:xfrm>
        </p:grpSpPr>
        <p:grpSp>
          <p:nvGrpSpPr>
            <p:cNvPr id="18" name="Group 17"/>
            <p:cNvGrpSpPr/>
            <p:nvPr/>
          </p:nvGrpSpPr>
          <p:grpSpPr>
            <a:xfrm>
              <a:off x="2149475" y="3657600"/>
              <a:ext cx="1965325" cy="1353185"/>
              <a:chOff x="0" y="0"/>
              <a:chExt cx="1965367" cy="1353787"/>
            </a:xfrm>
          </p:grpSpPr>
          <p:sp>
            <p:nvSpPr>
              <p:cNvPr id="30" name="Rectangle 29"/>
              <p:cNvSpPr/>
              <p:nvPr/>
            </p:nvSpPr>
            <p:spPr>
              <a:xfrm>
                <a:off x="0" y="0"/>
                <a:ext cx="1965367" cy="13537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31" name="Group 30"/>
              <p:cNvGrpSpPr/>
              <p:nvPr/>
            </p:nvGrpSpPr>
            <p:grpSpPr>
              <a:xfrm>
                <a:off x="53439" y="53439"/>
                <a:ext cx="1864113" cy="1251816"/>
                <a:chOff x="0" y="0"/>
                <a:chExt cx="1864113" cy="1251816"/>
              </a:xfrm>
            </p:grpSpPr>
            <p:grpSp>
              <p:nvGrpSpPr>
                <p:cNvPr id="32" name="Group 31"/>
                <p:cNvGrpSpPr/>
                <p:nvPr/>
              </p:nvGrpSpPr>
              <p:grpSpPr>
                <a:xfrm>
                  <a:off x="0" y="0"/>
                  <a:ext cx="1448435" cy="979483"/>
                  <a:chOff x="0" y="0"/>
                  <a:chExt cx="1448435" cy="979483"/>
                </a:xfrm>
              </p:grpSpPr>
              <p:sp>
                <p:nvSpPr>
                  <p:cNvPr id="38" name="Can 37"/>
                  <p:cNvSpPr/>
                  <p:nvPr/>
                </p:nvSpPr>
                <p:spPr>
                  <a:xfrm>
                    <a:off x="0" y="0"/>
                    <a:ext cx="1448435" cy="979483"/>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39" name="Straight Connector 38"/>
                  <p:cNvCxnSpPr/>
                  <p:nvPr/>
                </p:nvCxnSpPr>
                <p:spPr>
                  <a:xfrm flipH="1" flipV="1">
                    <a:off x="724395" y="118753"/>
                    <a:ext cx="724040" cy="7540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0" y="118753"/>
                    <a:ext cx="724395" cy="75374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3" name="Straight Connector 32"/>
                <p:cNvCxnSpPr/>
                <p:nvPr/>
              </p:nvCxnSpPr>
              <p:spPr>
                <a:xfrm>
                  <a:off x="0" y="1134093"/>
                  <a:ext cx="1448435" cy="1781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1466603" y="118753"/>
                  <a:ext cx="397510" cy="723851"/>
                  <a:chOff x="0" y="0"/>
                  <a:chExt cx="397510" cy="723851"/>
                </a:xfrm>
              </p:grpSpPr>
              <p:cxnSp>
                <p:nvCxnSpPr>
                  <p:cNvPr id="36" name="Straight Connector 35"/>
                  <p:cNvCxnSpPr/>
                  <p:nvPr/>
                </p:nvCxnSpPr>
                <p:spPr>
                  <a:xfrm>
                    <a:off x="195943" y="0"/>
                    <a:ext cx="0" cy="723851"/>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7" name="Text Box 173"/>
                  <p:cNvSpPr txBox="1"/>
                  <p:nvPr/>
                </p:nvSpPr>
                <p:spPr>
                  <a:xfrm>
                    <a:off x="0" y="285008"/>
                    <a:ext cx="397510" cy="24193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100">
                        <a:effectLst/>
                        <a:ea typeface="Calibri"/>
                        <a:cs typeface="Times New Roman"/>
                      </a:rPr>
                      <a:t>5 ft</a:t>
                    </a:r>
                  </a:p>
                </p:txBody>
              </p:sp>
            </p:grpSp>
            <p:sp>
              <p:nvSpPr>
                <p:cNvPr id="35" name="Text Box 174"/>
                <p:cNvSpPr txBox="1"/>
                <p:nvPr/>
              </p:nvSpPr>
              <p:spPr>
                <a:xfrm>
                  <a:off x="475013" y="1009403"/>
                  <a:ext cx="463138" cy="242413"/>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a:effectLst/>
                      <a:ea typeface="Calibri"/>
                      <a:cs typeface="Times New Roman"/>
                    </a:rPr>
                    <a:t>10 ft</a:t>
                  </a:r>
                </a:p>
              </p:txBody>
            </p:sp>
          </p:grpSp>
        </p:grpSp>
        <p:grpSp>
          <p:nvGrpSpPr>
            <p:cNvPr id="19" name="Group 18"/>
            <p:cNvGrpSpPr/>
            <p:nvPr/>
          </p:nvGrpSpPr>
          <p:grpSpPr>
            <a:xfrm>
              <a:off x="5003800" y="3176904"/>
              <a:ext cx="1549400" cy="1852296"/>
              <a:chOff x="0" y="0"/>
              <a:chExt cx="1549730" cy="1852628"/>
            </a:xfrm>
          </p:grpSpPr>
          <p:sp>
            <p:nvSpPr>
              <p:cNvPr id="22" name="Rectangle 21"/>
              <p:cNvSpPr/>
              <p:nvPr/>
            </p:nvSpPr>
            <p:spPr>
              <a:xfrm>
                <a:off x="0" y="581891"/>
                <a:ext cx="1549730" cy="12707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3" name="Group 22"/>
              <p:cNvGrpSpPr/>
              <p:nvPr/>
            </p:nvGrpSpPr>
            <p:grpSpPr>
              <a:xfrm>
                <a:off x="47501" y="0"/>
                <a:ext cx="1453545" cy="1809478"/>
                <a:chOff x="0" y="0"/>
                <a:chExt cx="1453545" cy="1809478"/>
              </a:xfrm>
            </p:grpSpPr>
            <p:grpSp>
              <p:nvGrpSpPr>
                <p:cNvPr id="24" name="Group 23"/>
                <p:cNvGrpSpPr/>
                <p:nvPr/>
              </p:nvGrpSpPr>
              <p:grpSpPr>
                <a:xfrm>
                  <a:off x="0" y="0"/>
                  <a:ext cx="1453545" cy="1543050"/>
                  <a:chOff x="0" y="0"/>
                  <a:chExt cx="1453545" cy="1543050"/>
                </a:xfrm>
              </p:grpSpPr>
              <p:sp>
                <p:nvSpPr>
                  <p:cNvPr id="27" name="Arc 26"/>
                  <p:cNvSpPr/>
                  <p:nvPr/>
                </p:nvSpPr>
                <p:spPr>
                  <a:xfrm rot="5400000">
                    <a:off x="-41564" y="47942"/>
                    <a:ext cx="1543050" cy="1447165"/>
                  </a:xfrm>
                  <a:prstGeom prst="arc">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8" name="Arc 27"/>
                  <p:cNvSpPr/>
                  <p:nvPr/>
                </p:nvSpPr>
                <p:spPr>
                  <a:xfrm rot="16200000" flipH="1">
                    <a:off x="-41564" y="47942"/>
                    <a:ext cx="1543050" cy="1447165"/>
                  </a:xfrm>
                  <a:prstGeom prst="arc">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9" name="Oval 28"/>
                  <p:cNvSpPr/>
                  <p:nvPr/>
                </p:nvSpPr>
                <p:spPr>
                  <a:xfrm>
                    <a:off x="0" y="635770"/>
                    <a:ext cx="1453545" cy="2489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25" name="Straight Connector 24"/>
                <p:cNvCxnSpPr/>
                <p:nvPr/>
              </p:nvCxnSpPr>
              <p:spPr>
                <a:xfrm>
                  <a:off x="5938" y="1692234"/>
                  <a:ext cx="1447165" cy="1778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6" name="Text Box 227"/>
                <p:cNvSpPr txBox="1"/>
                <p:nvPr/>
              </p:nvSpPr>
              <p:spPr>
                <a:xfrm>
                  <a:off x="475013" y="1567543"/>
                  <a:ext cx="462915" cy="24193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1100" dirty="0">
                      <a:effectLst/>
                      <a:ea typeface="Calibri"/>
                      <a:cs typeface="Times New Roman"/>
                    </a:rPr>
                    <a:t>10 </a:t>
                  </a:r>
                  <a:r>
                    <a:rPr lang="en-US" sz="1100" dirty="0" err="1">
                      <a:effectLst/>
                      <a:ea typeface="Calibri"/>
                      <a:cs typeface="Times New Roman"/>
                    </a:rPr>
                    <a:t>ft</a:t>
                  </a:r>
                  <a:endParaRPr lang="en-US" sz="1100" dirty="0">
                    <a:effectLst/>
                    <a:ea typeface="Calibri"/>
                    <a:cs typeface="Times New Roman"/>
                  </a:endParaRPr>
                </a:p>
              </p:txBody>
            </p:sp>
          </p:grpSp>
        </p:grpSp>
        <mc:AlternateContent xmlns:mc="http://schemas.openxmlformats.org/markup-compatibility/2006" xmlns:a14="http://schemas.microsoft.com/office/drawing/2010/main">
          <mc:Choice Requires="a14">
            <p:sp>
              <p:nvSpPr>
                <p:cNvPr id="20" name="Rectangle 19"/>
                <p:cNvSpPr/>
                <p:nvPr/>
              </p:nvSpPr>
              <p:spPr>
                <a:xfrm>
                  <a:off x="4904894" y="5042654"/>
                  <a:ext cx="175240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a:rPr>
                          <m:t>𝐴</m:t>
                        </m:r>
                        <m:r>
                          <a:rPr lang="en-US" i="1">
                            <a:latin typeface="Cambria Math"/>
                          </a:rPr>
                          <m:t>=25</m:t>
                        </m:r>
                        <m:r>
                          <a:rPr lang="en-US" i="1">
                            <a:latin typeface="Cambria Math"/>
                            <a:ea typeface="Cambria Math"/>
                          </a:rPr>
                          <m:t>𝜋</m:t>
                        </m:r>
                        <m:r>
                          <a:rPr lang="en-US" i="1">
                            <a:latin typeface="Cambria Math"/>
                            <a:ea typeface="Cambria Math"/>
                          </a:rPr>
                          <m:t>−</m:t>
                        </m:r>
                        <m:sSup>
                          <m:sSupPr>
                            <m:ctrlPr>
                              <a:rPr lang="en-US" i="1">
                                <a:latin typeface="Cambria Math"/>
                                <a:ea typeface="Cambria Math"/>
                              </a:rPr>
                            </m:ctrlPr>
                          </m:sSupPr>
                          <m:e>
                            <m:r>
                              <a:rPr lang="en-US" i="1">
                                <a:latin typeface="Cambria Math"/>
                                <a:ea typeface="Cambria Math"/>
                              </a:rPr>
                              <m:t>h</m:t>
                            </m:r>
                          </m:e>
                          <m:sup>
                            <m:r>
                              <a:rPr lang="en-US" i="1">
                                <a:latin typeface="Cambria Math"/>
                                <a:ea typeface="Cambria Math"/>
                              </a:rPr>
                              <m:t>2</m:t>
                            </m:r>
                          </m:sup>
                        </m:sSup>
                        <m:r>
                          <a:rPr lang="en-US" i="1">
                            <a:latin typeface="Cambria Math"/>
                            <a:ea typeface="Cambria Math"/>
                          </a:rPr>
                          <m:t>𝜋</m:t>
                        </m:r>
                      </m:oMath>
                    </m:oMathPara>
                  </a14:m>
                  <a:endParaRPr lang="en-US" dirty="0"/>
                </a:p>
              </p:txBody>
            </p:sp>
          </mc:Choice>
          <mc:Fallback xmlns="">
            <p:sp>
              <p:nvSpPr>
                <p:cNvPr id="27" name="Rectangle 26"/>
                <p:cNvSpPr>
                  <a:spLocks noRot="1" noChangeAspect="1" noMove="1" noResize="1" noEditPoints="1" noAdjustHandles="1" noChangeArrowheads="1" noChangeShapeType="1" noTextEdit="1"/>
                </p:cNvSpPr>
                <p:nvPr/>
              </p:nvSpPr>
              <p:spPr>
                <a:xfrm>
                  <a:off x="4904894" y="5042654"/>
                  <a:ext cx="1752403" cy="369332"/>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2134235" y="5042654"/>
                  <a:ext cx="175240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a:rPr>
                          <m:t>𝐴</m:t>
                        </m:r>
                        <m:r>
                          <a:rPr lang="en-US" i="1">
                            <a:latin typeface="Cambria Math"/>
                          </a:rPr>
                          <m:t>=25</m:t>
                        </m:r>
                        <m:r>
                          <a:rPr lang="en-US" i="1">
                            <a:latin typeface="Cambria Math"/>
                            <a:ea typeface="Cambria Math"/>
                          </a:rPr>
                          <m:t>𝜋</m:t>
                        </m:r>
                        <m:r>
                          <a:rPr lang="en-US" i="1">
                            <a:latin typeface="Cambria Math"/>
                            <a:ea typeface="Cambria Math"/>
                          </a:rPr>
                          <m:t>−</m:t>
                        </m:r>
                        <m:sSup>
                          <m:sSupPr>
                            <m:ctrlPr>
                              <a:rPr lang="en-US" i="1">
                                <a:latin typeface="Cambria Math"/>
                                <a:ea typeface="Cambria Math"/>
                              </a:rPr>
                            </m:ctrlPr>
                          </m:sSupPr>
                          <m:e>
                            <m:r>
                              <a:rPr lang="en-US" i="1">
                                <a:latin typeface="Cambria Math"/>
                                <a:ea typeface="Cambria Math"/>
                              </a:rPr>
                              <m:t>h</m:t>
                            </m:r>
                          </m:e>
                          <m:sup>
                            <m:r>
                              <a:rPr lang="en-US" i="1">
                                <a:latin typeface="Cambria Math"/>
                                <a:ea typeface="Cambria Math"/>
                              </a:rPr>
                              <m:t>2</m:t>
                            </m:r>
                          </m:sup>
                        </m:sSup>
                        <m:r>
                          <a:rPr lang="en-US" i="1">
                            <a:latin typeface="Cambria Math"/>
                            <a:ea typeface="Cambria Math"/>
                          </a:rPr>
                          <m:t>𝜋</m:t>
                        </m:r>
                      </m:oMath>
                    </m:oMathPara>
                  </a14:m>
                  <a:endParaRPr lang="en-US" dirty="0"/>
                </a:p>
              </p:txBody>
            </p:sp>
          </mc:Choice>
          <mc:Fallback xmlns="">
            <p:sp>
              <p:nvSpPr>
                <p:cNvPr id="28" name="Rectangle 27"/>
                <p:cNvSpPr>
                  <a:spLocks noRot="1" noChangeAspect="1" noMove="1" noResize="1" noEditPoints="1" noAdjustHandles="1" noChangeArrowheads="1" noChangeShapeType="1" noTextEdit="1"/>
                </p:cNvSpPr>
                <p:nvPr/>
              </p:nvSpPr>
              <p:spPr>
                <a:xfrm>
                  <a:off x="2134235" y="5042654"/>
                  <a:ext cx="1752403" cy="369332"/>
                </a:xfrm>
                <a:prstGeom prst="rect">
                  <a:avLst/>
                </a:prstGeom>
                <a:blipFill rotWithShape="1">
                  <a:blip r:embed="rId5"/>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119745712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86200" cy="715962"/>
          </a:xfrm>
          <a:solidFill>
            <a:schemeClr val="bg2">
              <a:lumMod val="75000"/>
            </a:schemeClr>
          </a:solidFill>
          <a:effectLst/>
          <a:scene3d>
            <a:camera prst="orthographicFront"/>
            <a:lightRig rig="threePt" dir="t"/>
          </a:scene3d>
          <a:sp3d>
            <a:bevelT w="165100" prst="coolSlant"/>
          </a:sp3d>
        </p:spPr>
        <p:txBody>
          <a:bodyPr/>
          <a:lstStyle/>
          <a:p>
            <a:r>
              <a:rPr lang="en-US" dirty="0" smtClean="0"/>
              <a:t>Resource List</a:t>
            </a:r>
            <a:endParaRPr lang="en-US" dirty="0"/>
          </a:p>
        </p:txBody>
      </p:sp>
      <p:sp>
        <p:nvSpPr>
          <p:cNvPr id="3" name="Content Placeholder 2"/>
          <p:cNvSpPr>
            <a:spLocks noGrp="1"/>
          </p:cNvSpPr>
          <p:nvPr>
            <p:ph idx="1"/>
          </p:nvPr>
        </p:nvSpPr>
        <p:spPr>
          <a:xfrm>
            <a:off x="457200" y="1219200"/>
            <a:ext cx="5638800" cy="4906963"/>
          </a:xfrm>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Resources.jpg"/>
          <p:cNvPicPr>
            <a:picLocks noChangeAspect="1"/>
          </p:cNvPicPr>
          <p:nvPr/>
        </p:nvPicPr>
        <p:blipFill>
          <a:blip r:embed="rId4" cstate="print"/>
          <a:stretch>
            <a:fillRect/>
          </a:stretch>
        </p:blipFill>
        <p:spPr>
          <a:xfrm>
            <a:off x="6019800" y="1447800"/>
            <a:ext cx="2910898" cy="3886200"/>
          </a:xfrm>
          <a:prstGeom prst="rect">
            <a:avLst/>
          </a:prstGeom>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1816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Common Core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http://bit.ly/RwWTdc</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http://bit.ly/yyhvtc</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6"/>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Common Core Standards - </a:t>
            </a:r>
            <a:r>
              <a:rPr lang="en-US" sz="2000" dirty="0" smtClean="0">
                <a:solidFill>
                  <a:schemeClr val="tx1"/>
                </a:solidFill>
                <a:latin typeface="Arial Narrow" pitchFamily="34" charset="0"/>
                <a:hlinkClick r:id="rId7"/>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Tools for the Common Core Standards - </a:t>
            </a:r>
            <a:r>
              <a:rPr lang="en-US" sz="2000" dirty="0" smtClean="0">
                <a:solidFill>
                  <a:schemeClr val="tx1"/>
                </a:solidFill>
                <a:latin typeface="Arial Narrow" pitchFamily="34" charset="0"/>
                <a:hlinkClick r:id="rId8"/>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rPr>
              <a:t> Phil </a:t>
            </a:r>
            <a:r>
              <a:rPr lang="en-US" sz="2000" dirty="0" err="1" smtClean="0">
                <a:solidFill>
                  <a:schemeClr val="tx1"/>
                </a:solidFill>
              </a:rPr>
              <a:t>Daro</a:t>
            </a:r>
            <a:r>
              <a:rPr lang="en-US" sz="2000" dirty="0" smtClean="0">
                <a:solidFill>
                  <a:schemeClr val="tx1"/>
                </a:solidFill>
              </a:rPr>
              <a:t> talks about the Common Core Mathematics Standards - </a:t>
            </a:r>
            <a:r>
              <a:rPr lang="en-US" sz="2000" dirty="0" smtClean="0">
                <a:solidFill>
                  <a:schemeClr val="tx1"/>
                </a:solidFill>
                <a:hlinkClick r:id="rId9"/>
              </a:rPr>
              <a:t>http://bit.ly/URwOFT</a:t>
            </a:r>
            <a:endParaRPr lang="en-US" sz="2000" dirty="0" smtClean="0">
              <a:solidFill>
                <a:schemeClr val="tx1"/>
              </a:solidFill>
            </a:endParaRPr>
          </a:p>
          <a:p>
            <a:pPr lvl="1" algn="l">
              <a:buFont typeface="Wingdings" pitchFamily="2" charset="2"/>
              <a:buChar char="Ø"/>
            </a:pPr>
            <a:r>
              <a:rPr lang="en-US" sz="2000" dirty="0" smtClean="0">
                <a:solidFill>
                  <a:schemeClr val="tx1"/>
                </a:solidFill>
              </a:rPr>
              <a:t> </a:t>
            </a:r>
            <a:r>
              <a:rPr lang="en-US" sz="2000" dirty="0" err="1" smtClean="0">
                <a:solidFill>
                  <a:schemeClr val="tx1"/>
                </a:solidFill>
              </a:rPr>
              <a:t>LearnZillion</a:t>
            </a:r>
            <a:r>
              <a:rPr lang="en-US" sz="2000" dirty="0" smtClean="0">
                <a:solidFill>
                  <a:schemeClr val="tx1"/>
                </a:solidFill>
              </a:rPr>
              <a:t> - </a:t>
            </a:r>
            <a:r>
              <a:rPr lang="en-US" sz="2000" dirty="0">
                <a:solidFill>
                  <a:schemeClr val="tx1"/>
                </a:solidFill>
                <a:hlinkClick r:id="rId10"/>
              </a:rPr>
              <a:t>http://learnzillion.com</a:t>
            </a:r>
            <a:r>
              <a:rPr lang="en-US" sz="2000" dirty="0" smtClean="0">
                <a:solidFill>
                  <a:schemeClr val="tx1"/>
                </a:solidFill>
                <a:hlinkClick r:id="rId10"/>
              </a:rPr>
              <a:t>/</a:t>
            </a:r>
            <a:r>
              <a:rPr lang="en-US" sz="2000" dirty="0" smtClean="0">
                <a:solidFill>
                  <a:schemeClr val="tx1"/>
                </a:solidFill>
              </a:rPr>
              <a:t> </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18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11"/>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12"/>
              </a:rPr>
              <a:t>http://illustrativemathematics.org/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13"/>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14"/>
              </a:rPr>
              <a:t>http://www.parcconline.org/</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Online Assessment System - </a:t>
            </a:r>
            <a:r>
              <a:rPr lang="en-US" sz="2000" dirty="0" smtClean="0">
                <a:solidFill>
                  <a:schemeClr val="tx1"/>
                </a:solidFill>
                <a:latin typeface="Arial Narrow" pitchFamily="34" charset="0"/>
                <a:hlinkClick r:id="rId15"/>
              </a:rPr>
              <a:t>http://bit.ly/OoyaK5</a:t>
            </a:r>
            <a:r>
              <a:rPr lang="en-US" sz="2000" dirty="0" smtClean="0">
                <a:solidFill>
                  <a:schemeClr val="tx1"/>
                </a:solidFill>
                <a:latin typeface="Arial Narrow" pitchFamily="34" charset="0"/>
              </a:rPr>
              <a:t> </a:t>
            </a:r>
          </a:p>
          <a:p>
            <a:pPr lvl="1" algn="l"/>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6"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31196" y="304800"/>
            <a:ext cx="8366729" cy="5900200"/>
            <a:chOff x="431196" y="466025"/>
            <a:chExt cx="8366729" cy="5900200"/>
          </a:xfrm>
        </p:grpSpPr>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1196" y="466025"/>
              <a:ext cx="3470422" cy="4715575"/>
            </a:xfrm>
            <a:prstGeom prst="rect">
              <a:avLst/>
            </a:prstGeom>
            <a:noFill/>
            <a:ln>
              <a:noFill/>
            </a:ln>
            <a:effectLst/>
            <a:scene3d>
              <a:camera prst="orthographicFront"/>
              <a:lightRig rig="threePt" dir="t"/>
            </a:scene3d>
            <a:sp3d contourW="12700">
              <a:bevelT w="139700" h="139700" prst="divot"/>
              <a:contourClr>
                <a:schemeClr val="tx1"/>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0" y="838200"/>
              <a:ext cx="3463925" cy="4696525"/>
            </a:xfrm>
            <a:prstGeom prst="rect">
              <a:avLst/>
            </a:prstGeom>
            <a:noFill/>
            <a:ln>
              <a:noFill/>
            </a:ln>
            <a:effectLst/>
            <a:scene3d>
              <a:camera prst="orthographicFront"/>
              <a:lightRig rig="threePt" dir="t"/>
            </a:scene3d>
            <a:sp3d contourW="12700">
              <a:bevelT w="101600" prst="riblet"/>
              <a:contourClr>
                <a:schemeClr val="tx1"/>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63285" y="1981200"/>
              <a:ext cx="3532715" cy="4385025"/>
            </a:xfrm>
            <a:prstGeom prst="rect">
              <a:avLst/>
            </a:prstGeom>
            <a:noFill/>
            <a:ln>
              <a:noFill/>
            </a:ln>
            <a:effectLst/>
            <a:scene3d>
              <a:camera prst="orthographicFront"/>
              <a:lightRig rig="threePt" dir="t"/>
            </a:scene3d>
            <a:sp3d contourW="12700">
              <a:bevelT w="101600" prst="riblet"/>
              <a:contourClr>
                <a:schemeClr val="tx1"/>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 name="Title 1"/>
          <p:cNvSpPr>
            <a:spLocks noGrp="1"/>
          </p:cNvSpPr>
          <p:nvPr>
            <p:ph type="ctrTitle"/>
          </p:nvPr>
        </p:nvSpPr>
        <p:spPr>
          <a:xfrm>
            <a:off x="1981200" y="228601"/>
            <a:ext cx="53340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Achieve: Math Works</a:t>
            </a:r>
            <a:endParaRPr lang="en-US"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67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362200" y="6260068"/>
            <a:ext cx="3912204" cy="369332"/>
          </a:xfrm>
          <a:prstGeom prst="rect">
            <a:avLst/>
          </a:prstGeom>
          <a:noFill/>
        </p:spPr>
        <p:txBody>
          <a:bodyPr wrap="square" rtlCol="0">
            <a:spAutoFit/>
          </a:bodyPr>
          <a:lstStyle/>
          <a:p>
            <a:pPr algn="ctr"/>
            <a:r>
              <a:rPr lang="en-US" dirty="0"/>
              <a:t>http://www.achieve.org/math-works</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304800" y="914400"/>
            <a:ext cx="8610600" cy="55626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Ontario Ministry of Education - </a:t>
            </a:r>
            <a:r>
              <a:rPr lang="en-US" sz="2000" dirty="0" smtClean="0">
                <a:solidFill>
                  <a:schemeClr val="tx1"/>
                </a:solidFill>
                <a:latin typeface="Arial Narrow" pitchFamily="34" charset="0"/>
                <a:hlinkClick r:id="rId7"/>
              </a:rPr>
              <a:t>http://bit.ly/cGZlce</a:t>
            </a:r>
            <a:r>
              <a:rPr lang="en-US" sz="2000" dirty="0" smtClean="0">
                <a:solidFill>
                  <a:schemeClr val="tx1"/>
                </a:solidFill>
                <a:latin typeface="Arial Narrow" pitchFamily="34" charset="0"/>
              </a:rPr>
              <a:t> </a:t>
            </a:r>
          </a:p>
          <a:p>
            <a:pPr lvl="1" algn="l">
              <a:buFont typeface="Wingdings" pitchFamily="2" charset="2"/>
              <a:buChar char="Ø"/>
            </a:pPr>
            <a:r>
              <a:rPr lang="en-US" sz="2000" dirty="0">
                <a:solidFill>
                  <a:schemeClr val="tx1"/>
                </a:solidFill>
                <a:latin typeface="Arial Narrow" pitchFamily="34" charset="0"/>
              </a:rPr>
              <a:t>Achieve - </a:t>
            </a:r>
            <a:r>
              <a:rPr lang="en-US" sz="2000" dirty="0">
                <a:solidFill>
                  <a:schemeClr val="tx1"/>
                </a:solidFill>
                <a:latin typeface="Arial Narrow" pitchFamily="34" charset="0"/>
                <a:hlinkClick r:id="rId8"/>
              </a:rPr>
              <a:t>http://www.achieve.org</a:t>
            </a:r>
            <a:r>
              <a:rPr lang="en-US" sz="2000" dirty="0" smtClean="0">
                <a:solidFill>
                  <a:schemeClr val="tx1"/>
                </a:solidFill>
                <a:latin typeface="Arial Narrow" pitchFamily="34" charset="0"/>
                <a:hlinkClick r:id="rId8"/>
              </a:rPr>
              <a:t>/</a:t>
            </a:r>
            <a:r>
              <a:rPr lang="en-US" sz="2000" dirty="0" smtClean="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 Blogs</a:t>
            </a:r>
          </a:p>
          <a:p>
            <a:pPr lvl="1" algn="l">
              <a:buFont typeface="Wingdings" pitchFamily="2" charset="2"/>
              <a:buChar char="Ø"/>
            </a:pPr>
            <a:r>
              <a:rPr lang="en-US" sz="2000" dirty="0" smtClean="0">
                <a:solidFill>
                  <a:schemeClr val="tx1"/>
                </a:solidFill>
              </a:rPr>
              <a:t> Dan Meyer</a:t>
            </a:r>
            <a:r>
              <a:rPr lang="en-US" sz="2000" dirty="0" smtClean="0"/>
              <a:t>  – </a:t>
            </a:r>
            <a:r>
              <a:rPr lang="en-US" sz="2000" dirty="0" smtClean="0">
                <a:hlinkClick r:id="rId9"/>
              </a:rPr>
              <a:t>http://blog.mrmeyer.com/</a:t>
            </a:r>
            <a:endParaRPr lang="en-US" sz="2000" dirty="0" smtClean="0"/>
          </a:p>
          <a:p>
            <a:pPr lvl="1" algn="l">
              <a:buFont typeface="Wingdings" pitchFamily="2" charset="2"/>
              <a:buChar char="Ø"/>
            </a:pPr>
            <a:r>
              <a:rPr lang="en-US" sz="2000" dirty="0" smtClean="0">
                <a:solidFill>
                  <a:schemeClr val="tx1"/>
                </a:solidFill>
              </a:rPr>
              <a:t> </a:t>
            </a:r>
            <a:r>
              <a:rPr lang="en-US" sz="2000" dirty="0" err="1" smtClean="0">
                <a:solidFill>
                  <a:schemeClr val="tx1"/>
                </a:solidFill>
              </a:rPr>
              <a:t>Timon</a:t>
            </a:r>
            <a:r>
              <a:rPr lang="en-US" sz="2000" dirty="0" smtClean="0">
                <a:solidFill>
                  <a:schemeClr val="tx1"/>
                </a:solidFill>
              </a:rPr>
              <a:t> </a:t>
            </a:r>
            <a:r>
              <a:rPr lang="en-US" sz="2000" dirty="0" err="1" smtClean="0">
                <a:solidFill>
                  <a:schemeClr val="tx1"/>
                </a:solidFill>
              </a:rPr>
              <a:t>Piccini</a:t>
            </a:r>
            <a:r>
              <a:rPr lang="en-US" sz="2000" dirty="0" smtClean="0">
                <a:solidFill>
                  <a:schemeClr val="tx1"/>
                </a:solidFill>
              </a:rPr>
              <a:t> </a:t>
            </a:r>
            <a:r>
              <a:rPr lang="en-US" sz="2000" dirty="0" smtClean="0"/>
              <a:t>– </a:t>
            </a:r>
            <a:r>
              <a:rPr lang="en-US" sz="2000" dirty="0" smtClean="0">
                <a:hlinkClick r:id="rId10"/>
              </a:rPr>
              <a:t>http://mrpiccmath.weebly.com/3-acts.html</a:t>
            </a:r>
            <a:endParaRPr lang="en-US" sz="2000" dirty="0" smtClean="0"/>
          </a:p>
          <a:p>
            <a:pPr lvl="1" algn="l">
              <a:buFont typeface="Wingdings" pitchFamily="2" charset="2"/>
              <a:buChar char="Ø"/>
            </a:pPr>
            <a:r>
              <a:rPr lang="en-US" sz="2000" dirty="0" smtClean="0">
                <a:solidFill>
                  <a:schemeClr val="tx1"/>
                </a:solidFill>
              </a:rPr>
              <a:t> Dan Anderson </a:t>
            </a:r>
            <a:r>
              <a:rPr lang="en-US" sz="2000" dirty="0" smtClean="0"/>
              <a:t>– </a:t>
            </a:r>
            <a:r>
              <a:rPr lang="en-US" sz="2000" dirty="0" smtClean="0">
                <a:hlinkClick r:id="rId11"/>
              </a:rPr>
              <a:t>http://blog.recursiveprocess.com/tag/wcydwt/</a:t>
            </a:r>
            <a:endParaRPr lang="en-US" sz="2000" dirty="0" smtClean="0"/>
          </a:p>
          <a:p>
            <a:pPr algn="l">
              <a:buFont typeface="Arial" pitchFamily="34" charset="0"/>
              <a:buChar char="•"/>
            </a:pP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2"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514600"/>
          </a:xfrm>
        </p:spPr>
        <p:txBody>
          <a:bodyPr/>
          <a:lstStyle/>
          <a:p>
            <a:pPr eaLnBrk="1" hangingPunct="1"/>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http://ccgpsmathematics9-12.wikispaces.com/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a:t>
            </a:r>
            <a:br>
              <a:rPr lang="en-US" sz="2000" b="0" dirty="0" smtClean="0">
                <a:latin typeface="Arial Narrow" pitchFamily="34" charset="0"/>
              </a:rPr>
            </a:br>
            <a:r>
              <a:rPr lang="en-US" sz="2000" dirty="0"/>
              <a:t>Follow on Twitter!</a:t>
            </a:r>
            <a:br>
              <a:rPr lang="en-US" sz="2000" dirty="0"/>
            </a:br>
            <a:r>
              <a:rPr lang="en-US" sz="2000" dirty="0"/>
              <a:t>Follow @</a:t>
            </a:r>
            <a:r>
              <a:rPr lang="en-US" sz="2000" dirty="0" err="1" smtClean="0"/>
              <a:t>GaDOEMath</a:t>
            </a:r>
            <a:endParaRPr lang="en-US" b="0" dirty="0" smtClean="0">
              <a:latin typeface="Arial Narrow" pitchFamily="34" charset="0"/>
            </a:endParaRPr>
          </a:p>
        </p:txBody>
      </p:sp>
      <p:sp>
        <p:nvSpPr>
          <p:cNvPr id="46083" name="Content Placeholder 5"/>
          <p:cNvSpPr>
            <a:spLocks noGrp="1"/>
          </p:cNvSpPr>
          <p:nvPr>
            <p:ph sz="half" idx="1"/>
          </p:nvPr>
        </p:nvSpPr>
        <p:spPr>
          <a:xfrm>
            <a:off x="457200" y="28956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8956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290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05201" y="1371600"/>
            <a:ext cx="5486399" cy="4648200"/>
          </a:xfrm>
        </p:spPr>
        <p:txBody>
          <a:bodyPr/>
          <a:lstStyle/>
          <a:p>
            <a:pPr algn="l"/>
            <a:r>
              <a:rPr lang="en-US" sz="2400" dirty="0" smtClean="0">
                <a:solidFill>
                  <a:schemeClr val="tx1"/>
                </a:solidFill>
              </a:rPr>
              <a:t>If four circles are placed around a central circle with diameter of 6 cm, as pictured below, what is the perimeter of the formed figure? </a:t>
            </a: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slide-2-728.jpg"/>
          <p:cNvPicPr>
            <a:picLocks noChangeAspect="1"/>
          </p:cNvPicPr>
          <p:nvPr/>
        </p:nvPicPr>
        <p:blipFill>
          <a:blip r:embed="rId4" cstate="print"/>
          <a:srcRect l="46154"/>
          <a:stretch>
            <a:fillRect/>
          </a:stretch>
        </p:blipFill>
        <p:spPr>
          <a:xfrm>
            <a:off x="304801" y="228600"/>
            <a:ext cx="3200400" cy="5181600"/>
          </a:xfrm>
          <a:prstGeom prst="rect">
            <a:avLst/>
          </a:prstGeom>
          <a:ln>
            <a:solidFill>
              <a:schemeClr val="tx1">
                <a:lumMod val="50000"/>
                <a:lumOff val="50000"/>
              </a:schemeClr>
            </a:solidFill>
          </a:ln>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503522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G.SRT Seven Circle III</a:t>
            </a:r>
            <a:endParaRPr lang="en-US" sz="1400" dirty="0"/>
          </a:p>
        </p:txBody>
      </p:sp>
      <p:grpSp>
        <p:nvGrpSpPr>
          <p:cNvPr id="17" name="Group 16"/>
          <p:cNvGrpSpPr/>
          <p:nvPr/>
        </p:nvGrpSpPr>
        <p:grpSpPr>
          <a:xfrm>
            <a:off x="5514975" y="2819400"/>
            <a:ext cx="2867025" cy="2895600"/>
            <a:chOff x="0" y="0"/>
            <a:chExt cx="2867025" cy="2895600"/>
          </a:xfrm>
        </p:grpSpPr>
        <p:sp>
          <p:nvSpPr>
            <p:cNvPr id="18" name="Rectangle 17"/>
            <p:cNvSpPr/>
            <p:nvPr/>
          </p:nvSpPr>
          <p:spPr>
            <a:xfrm>
              <a:off x="0" y="0"/>
              <a:ext cx="2867025" cy="2895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nvGrpSpPr>
            <p:cNvPr id="19" name="Group 18"/>
            <p:cNvGrpSpPr/>
            <p:nvPr/>
          </p:nvGrpSpPr>
          <p:grpSpPr>
            <a:xfrm>
              <a:off x="85725" y="76200"/>
              <a:ext cx="2720340" cy="2736849"/>
              <a:chOff x="0" y="0"/>
              <a:chExt cx="2720340" cy="2736849"/>
            </a:xfrm>
          </p:grpSpPr>
          <p:grpSp>
            <p:nvGrpSpPr>
              <p:cNvPr id="20" name="Group 19"/>
              <p:cNvGrpSpPr/>
              <p:nvPr/>
            </p:nvGrpSpPr>
            <p:grpSpPr>
              <a:xfrm>
                <a:off x="0" y="0"/>
                <a:ext cx="2720340" cy="2735580"/>
                <a:chOff x="0" y="0"/>
                <a:chExt cx="2720340" cy="2735580"/>
              </a:xfrm>
            </p:grpSpPr>
            <p:sp>
              <p:nvSpPr>
                <p:cNvPr id="33" name="Oval 32"/>
                <p:cNvSpPr/>
                <p:nvPr/>
              </p:nvSpPr>
              <p:spPr>
                <a:xfrm>
                  <a:off x="800100" y="0"/>
                  <a:ext cx="1120140" cy="11201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4" name="Oval 33"/>
                <p:cNvSpPr/>
                <p:nvPr/>
              </p:nvSpPr>
              <p:spPr>
                <a:xfrm>
                  <a:off x="800100" y="1615440"/>
                  <a:ext cx="1120140" cy="11201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5" name="Oval 34"/>
                <p:cNvSpPr/>
                <p:nvPr/>
              </p:nvSpPr>
              <p:spPr>
                <a:xfrm>
                  <a:off x="1600200" y="807720"/>
                  <a:ext cx="1120140" cy="11201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6" name="Oval 35"/>
                <p:cNvSpPr/>
                <p:nvPr/>
              </p:nvSpPr>
              <p:spPr>
                <a:xfrm>
                  <a:off x="0" y="807720"/>
                  <a:ext cx="1120140" cy="11201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7" name="Oval 36"/>
                <p:cNvSpPr>
                  <a:spLocks noChangeAspect="1"/>
                </p:cNvSpPr>
                <p:nvPr/>
              </p:nvSpPr>
              <p:spPr>
                <a:xfrm>
                  <a:off x="1120140" y="1135380"/>
                  <a:ext cx="474980" cy="4749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grpSp>
            <p:nvGrpSpPr>
              <p:cNvPr id="21" name="Group 20"/>
              <p:cNvGrpSpPr/>
              <p:nvPr/>
            </p:nvGrpSpPr>
            <p:grpSpPr>
              <a:xfrm>
                <a:off x="9525" y="9525"/>
                <a:ext cx="2705058" cy="2727324"/>
                <a:chOff x="0" y="0"/>
                <a:chExt cx="2705058" cy="2727324"/>
              </a:xfrm>
            </p:grpSpPr>
            <p:sp>
              <p:nvSpPr>
                <p:cNvPr id="22" name="Arc 21"/>
                <p:cNvSpPr/>
                <p:nvPr/>
              </p:nvSpPr>
              <p:spPr>
                <a:xfrm rot="8056740">
                  <a:off x="790575" y="2857"/>
                  <a:ext cx="1121410" cy="1115695"/>
                </a:xfrm>
                <a:prstGeom prst="arc">
                  <a:avLst/>
                </a:prstGeom>
                <a:ln w="25400" cap="rnd">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3" name="Arc 22"/>
                <p:cNvSpPr/>
                <p:nvPr/>
              </p:nvSpPr>
              <p:spPr>
                <a:xfrm rot="13543260" flipV="1">
                  <a:off x="790575" y="1612582"/>
                  <a:ext cx="1118235" cy="1111250"/>
                </a:xfrm>
                <a:prstGeom prst="arc">
                  <a:avLst/>
                </a:prstGeom>
                <a:ln w="25400" cap="rnd">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4" name="Arc 23"/>
                <p:cNvSpPr/>
                <p:nvPr/>
              </p:nvSpPr>
              <p:spPr>
                <a:xfrm rot="13456740">
                  <a:off x="1590675" y="802957"/>
                  <a:ext cx="1114383" cy="1118466"/>
                </a:xfrm>
                <a:prstGeom prst="arc">
                  <a:avLst/>
                </a:prstGeom>
                <a:ln w="25400" cap="rnd">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6" name="Arc 25"/>
                <p:cNvSpPr/>
                <p:nvPr/>
              </p:nvSpPr>
              <p:spPr>
                <a:xfrm rot="2656740">
                  <a:off x="0" y="802957"/>
                  <a:ext cx="1115929" cy="1107840"/>
                </a:xfrm>
                <a:prstGeom prst="arc">
                  <a:avLst/>
                </a:prstGeom>
                <a:ln w="25400" cap="rnd">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grpSp>
      </p:grpSp>
    </p:spTree>
    <p:extLst>
      <p:ext uri="{BB962C8B-B14F-4D97-AF65-F5344CB8AC3E}">
        <p14:creationId xmlns:p14="http://schemas.microsoft.com/office/powerpoint/2010/main" val="40734152"/>
      </p:ext>
    </p:extLst>
  </p:cSld>
  <p:clrMapOvr>
    <a:masterClrMapping/>
  </p:clrMapOvr>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9715</TotalTime>
  <Words>5805</Words>
  <Application>Microsoft Office PowerPoint</Application>
  <PresentationFormat>On-screen Show (4:3)</PresentationFormat>
  <Paragraphs>959</Paragraphs>
  <Slides>81</Slides>
  <Notes>81</Notes>
  <HiddenSlides>0</HiddenSlides>
  <MMClips>0</MMClips>
  <ScaleCrop>false</ScaleCrop>
  <HeadingPairs>
    <vt:vector size="4" baseType="variant">
      <vt:variant>
        <vt:lpstr>Theme</vt:lpstr>
      </vt:variant>
      <vt:variant>
        <vt:i4>1</vt:i4>
      </vt:variant>
      <vt:variant>
        <vt:lpstr>Slide Titles</vt:lpstr>
      </vt:variant>
      <vt:variant>
        <vt:i4>81</vt:i4>
      </vt:variant>
    </vt:vector>
  </HeadingPairs>
  <TitlesOfParts>
    <vt:vector size="82" baseType="lpstr">
      <vt:lpstr>~0980123</vt:lpstr>
      <vt:lpstr>CCGPS Mathematics Unit-by-Unit Grade Level Webinar Accelerated Coordinate Algebra/Analytic Geometry A Unit 9: Circles and Volume November 29, 2012</vt:lpstr>
      <vt:lpstr>CCGPS Mathematics Unit-by-Unit Grade Level Webinar Accelerated Coordinate Algebra/Analytic Geometry A Unit 9: Circles and Volume November 29, 2012</vt:lpstr>
      <vt:lpstr>Expectations and clearing up confusion</vt:lpstr>
      <vt:lpstr>Welcome!</vt:lpstr>
      <vt:lpstr>Feedback</vt:lpstr>
      <vt:lpstr>Wiki/Email Questions</vt:lpstr>
      <vt:lpstr>Activate your Brain </vt:lpstr>
      <vt:lpstr>Achieve: Math Works</vt:lpstr>
      <vt:lpstr>Activate your Brain </vt:lpstr>
      <vt:lpstr>Activate your Brain </vt:lpstr>
      <vt:lpstr>Activate your Brain </vt:lpstr>
      <vt:lpstr>Activate your Brain </vt:lpstr>
      <vt:lpstr>Activate your Brain </vt:lpstr>
      <vt:lpstr>Activate your Brain </vt:lpstr>
      <vt:lpstr>Activate your Brain </vt:lpstr>
      <vt:lpstr>Activate your Brain </vt:lpstr>
      <vt:lpstr>Activate your Brain </vt:lpstr>
      <vt:lpstr>What’s the big idea?</vt:lpstr>
      <vt:lpstr>Coherence and Focus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Resource List</vt:lpstr>
      <vt:lpstr>Resources</vt:lpstr>
      <vt:lpstr>Resources</vt:lpstr>
      <vt:lpstr>Thank You!  Please visit http://ccgpsmathematics9-12.wikispaces.com/  to share your feedback, ask questions, and share your ideas and resources! Please visit https://www.georgiastandards.org/Common-Core/Pages/Math.aspx to join the 9-12 Mathematics email listserve. Follow on Twitter! Follow @GaDOEMath</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 </dc:creator>
  <cp:lastModifiedBy>GaDOE</cp:lastModifiedBy>
  <cp:revision>831</cp:revision>
  <dcterms:created xsi:type="dcterms:W3CDTF">2012-04-02T19:02:51Z</dcterms:created>
  <dcterms:modified xsi:type="dcterms:W3CDTF">2012-11-28T20:48:59Z</dcterms:modified>
</cp:coreProperties>
</file>